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643" r:id="rId2"/>
    <p:sldId id="552" r:id="rId3"/>
    <p:sldId id="438" r:id="rId4"/>
    <p:sldId id="640" r:id="rId5"/>
    <p:sldId id="665" r:id="rId6"/>
    <p:sldId id="653" r:id="rId7"/>
    <p:sldId id="652" r:id="rId8"/>
    <p:sldId id="650" r:id="rId9"/>
    <p:sldId id="654" r:id="rId10"/>
    <p:sldId id="658" r:id="rId11"/>
    <p:sldId id="656" r:id="rId12"/>
    <p:sldId id="657" r:id="rId13"/>
    <p:sldId id="684" r:id="rId14"/>
    <p:sldId id="659" r:id="rId15"/>
    <p:sldId id="676" r:id="rId16"/>
    <p:sldId id="68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753">
          <p15:clr>
            <a:srgbClr val="A4A3A4"/>
          </p15:clr>
        </p15:guide>
        <p15:guide id="4"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m Remysen" initials="WR"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555"/>
    <a:srgbClr val="00FF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87949" autoAdjust="0"/>
  </p:normalViewPr>
  <p:slideViewPr>
    <p:cSldViewPr snapToGrid="0" snapToObjects="1">
      <p:cViewPr>
        <p:scale>
          <a:sx n="41" d="100"/>
          <a:sy n="41" d="100"/>
        </p:scale>
        <p:origin x="-558" y="-72"/>
      </p:cViewPr>
      <p:guideLst>
        <p:guide orient="horz" pos="2160"/>
        <p:guide orient="horz" pos="2753"/>
        <p:guide pos="2880"/>
        <p:guide pos="575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5B0EE-1D2A-AD45-82C7-23C6BBCDF3D1}" type="datetimeFigureOut">
              <a:rPr lang="fr-FR" smtClean="0"/>
              <a:t>11/07/2019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7301CB-984C-8444-B613-60DB54AB41C5}" type="slidenum">
              <a:rPr lang="fr-FR" smtClean="0"/>
              <a:t>‹N°›</a:t>
            </a:fld>
            <a:endParaRPr lang="fr-FR"/>
          </a:p>
        </p:txBody>
      </p:sp>
    </p:spTree>
    <p:extLst>
      <p:ext uri="{BB962C8B-B14F-4D97-AF65-F5344CB8AC3E}">
        <p14:creationId xmlns:p14="http://schemas.microsoft.com/office/powerpoint/2010/main" val="1122369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DABCD-413E-ED4F-AB1C-71B9AAEB8808}"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66291-9A0F-FF4F-922A-08E71C82B946}" type="slidenum">
              <a:rPr lang="en-US" smtClean="0"/>
              <a:t>‹N°›</a:t>
            </a:fld>
            <a:endParaRPr lang="en-US"/>
          </a:p>
        </p:txBody>
      </p:sp>
    </p:spTree>
    <p:extLst>
      <p:ext uri="{BB962C8B-B14F-4D97-AF65-F5344CB8AC3E}">
        <p14:creationId xmlns:p14="http://schemas.microsoft.com/office/powerpoint/2010/main" val="1336366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a:t>Mettre titres</a:t>
            </a:r>
            <a:r>
              <a:rPr lang="fr-FR" baseline="0" dirty="0"/>
              <a:t> projet et Isabelle</a:t>
            </a:r>
            <a:endParaRPr lang="fr-FR" dirty="0"/>
          </a:p>
        </p:txBody>
      </p:sp>
      <p:sp>
        <p:nvSpPr>
          <p:cNvPr id="4" name="Espace réservé du numéro de diapositive 3"/>
          <p:cNvSpPr>
            <a:spLocks noGrp="1"/>
          </p:cNvSpPr>
          <p:nvPr>
            <p:ph type="sldNum" sz="quarter" idx="10"/>
          </p:nvPr>
        </p:nvSpPr>
        <p:spPr/>
        <p:txBody>
          <a:bodyPr/>
          <a:lstStyle/>
          <a:p>
            <a:pPr>
              <a:defRPr/>
            </a:pPr>
            <a:fld id="{324C70AE-1A0D-7F49-90B9-AD6C8BB4C492}" type="slidenum">
              <a:rPr lang="fr-FR" smtClean="0">
                <a:solidFill>
                  <a:prstClr val="black"/>
                </a:solidFill>
              </a:rPr>
              <a:pPr>
                <a:defRPr/>
              </a:pPr>
              <a:t>2</a:t>
            </a:fld>
            <a:endParaRPr lang="fr-FR">
              <a:solidFill>
                <a:prstClr val="black"/>
              </a:solidFill>
            </a:endParaRPr>
          </a:p>
        </p:txBody>
      </p:sp>
    </p:spTree>
    <p:extLst>
      <p:ext uri="{BB962C8B-B14F-4D97-AF65-F5344CB8AC3E}">
        <p14:creationId xmlns:p14="http://schemas.microsoft.com/office/powerpoint/2010/main" val="191212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4451" name="Espace réservé des commentaires 2"/>
          <p:cNvSpPr>
            <a:spLocks noGrp="1"/>
          </p:cNvSpPr>
          <p:nvPr>
            <p:ph type="body" idx="1"/>
          </p:nvPr>
        </p:nvSpPr>
        <p:spPr bwMode="auto">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mbria" pitchFamily="18" charset="0"/>
                <a:ea typeface="ＭＳ Ｐゴシック" pitchFamily="34" charset="-128"/>
              </a:rPr>
              <a:t>RÉSEAUX ET MAILLAGES EN AMÉRIQUE FRANÇAISE</a:t>
            </a:r>
          </a:p>
          <a:p>
            <a:endParaRPr lang="en-US" dirty="0">
              <a:ea typeface="ＭＳ Ｐゴシック" pitchFamily="34" charset="-128"/>
            </a:endParaRPr>
          </a:p>
        </p:txBody>
      </p:sp>
      <p:sp>
        <p:nvSpPr>
          <p:cNvPr id="104452" name="Espace réservé du numéro de diapositive 3"/>
          <p:cNvSpPr>
            <a:spLocks noGrp="1"/>
          </p:cNvSpPr>
          <p:nvPr>
            <p:ph type="sldNum" sz="quarter" idx="5"/>
          </p:nvPr>
        </p:nvSpPr>
        <p:spPr bwMode="auto">
          <a:noFill/>
          <a:ln>
            <a:miter lim="800000"/>
            <a:headEnd/>
            <a:tailEnd/>
          </a:ln>
        </p:spPr>
        <p:txBody>
          <a:bodyPr/>
          <a:lstStyle/>
          <a:p>
            <a:fld id="{8ED44574-D6B2-4947-B79C-1C577C563EE0}" type="slidenum">
              <a:rPr lang="fr-FR">
                <a:solidFill>
                  <a:srgbClr val="000000"/>
                </a:solidFill>
              </a:rPr>
              <a:pPr/>
              <a:t>3</a:t>
            </a:fld>
            <a:endParaRPr lang="fr-FR">
              <a:solidFill>
                <a:srgbClr val="000000"/>
              </a:solidFill>
            </a:endParaRPr>
          </a:p>
        </p:txBody>
      </p:sp>
    </p:spTree>
    <p:extLst>
      <p:ext uri="{BB962C8B-B14F-4D97-AF65-F5344CB8AC3E}">
        <p14:creationId xmlns:p14="http://schemas.microsoft.com/office/powerpoint/2010/main" val="84205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VISUEL SELON DIRECTIVES DEJA ENVOYEES</a:t>
            </a:r>
          </a:p>
        </p:txBody>
      </p:sp>
      <p:sp>
        <p:nvSpPr>
          <p:cNvPr id="4" name="Espace réservé du numéro de diapositive 3"/>
          <p:cNvSpPr>
            <a:spLocks noGrp="1"/>
          </p:cNvSpPr>
          <p:nvPr>
            <p:ph type="sldNum" sz="quarter" idx="10"/>
          </p:nvPr>
        </p:nvSpPr>
        <p:spPr/>
        <p:txBody>
          <a:bodyPr/>
          <a:lstStyle/>
          <a:p>
            <a:fld id="{E0866291-9A0F-FF4F-922A-08E71C82B946}" type="slidenum">
              <a:rPr lang="en-US" smtClean="0"/>
              <a:t>4</a:t>
            </a:fld>
            <a:endParaRPr lang="en-US"/>
          </a:p>
        </p:txBody>
      </p:sp>
    </p:spTree>
    <p:extLst>
      <p:ext uri="{BB962C8B-B14F-4D97-AF65-F5344CB8AC3E}">
        <p14:creationId xmlns:p14="http://schemas.microsoft.com/office/powerpoint/2010/main" val="164426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866291-9A0F-FF4F-922A-08E71C82B946}" type="slidenum">
              <a:rPr lang="en-US" smtClean="0"/>
              <a:t>10</a:t>
            </a:fld>
            <a:endParaRPr lang="en-US"/>
          </a:p>
        </p:txBody>
      </p:sp>
    </p:spTree>
    <p:extLst>
      <p:ext uri="{BB962C8B-B14F-4D97-AF65-F5344CB8AC3E}">
        <p14:creationId xmlns:p14="http://schemas.microsoft.com/office/powerpoint/2010/main" val="67828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METTRE LE TEXTE PAR_DESSUS</a:t>
            </a:r>
          </a:p>
        </p:txBody>
      </p:sp>
      <p:sp>
        <p:nvSpPr>
          <p:cNvPr id="4" name="Espace réservé du numéro de diapositive 3"/>
          <p:cNvSpPr>
            <a:spLocks noGrp="1"/>
          </p:cNvSpPr>
          <p:nvPr>
            <p:ph type="sldNum" sz="quarter" idx="10"/>
          </p:nvPr>
        </p:nvSpPr>
        <p:spPr/>
        <p:txBody>
          <a:bodyPr/>
          <a:lstStyle/>
          <a:p>
            <a:fld id="{E0866291-9A0F-FF4F-922A-08E71C82B946}" type="slidenum">
              <a:rPr lang="en-US" smtClean="0"/>
              <a:t>13</a:t>
            </a:fld>
            <a:endParaRPr lang="en-US"/>
          </a:p>
        </p:txBody>
      </p:sp>
    </p:spTree>
    <p:extLst>
      <p:ext uri="{BB962C8B-B14F-4D97-AF65-F5344CB8AC3E}">
        <p14:creationId xmlns:p14="http://schemas.microsoft.com/office/powerpoint/2010/main" val="269252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Image 7" descr="Capture d’écran 2013-04-22 à 10.22.29.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6901864"/>
          </a:xfrm>
          <a:prstGeom prst="rect">
            <a:avLst/>
          </a:prstGeom>
          <a:noFill/>
          <a:ln>
            <a:noFill/>
          </a:ln>
        </p:spPr>
      </p:pic>
      <p:sp>
        <p:nvSpPr>
          <p:cNvPr id="2" name="Titre 1"/>
          <p:cNvSpPr>
            <a:spLocks noGrp="1"/>
          </p:cNvSpPr>
          <p:nvPr>
            <p:ph type="ctrTitle"/>
          </p:nvPr>
        </p:nvSpPr>
        <p:spPr>
          <a:xfrm>
            <a:off x="685800" y="2130425"/>
            <a:ext cx="7772400" cy="1470025"/>
          </a:xfrm>
        </p:spPr>
        <p:txBody>
          <a:bodyPr>
            <a:normAutofit/>
          </a:bodyPr>
          <a:lstStyle>
            <a:lvl1pPr>
              <a:defRPr sz="4400" b="1"/>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fr-FR" sz="2400">
              <a:solidFill>
                <a:prstClr val="black"/>
              </a:solidFill>
              <a:latin typeface="Arial" pitchFamily="34" charset="0"/>
              <a:ea typeface="ＭＳ Ｐゴシック" pitchFamily="34" charset="-128"/>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fr-FR" sz="2400">
                <a:solidFill>
                  <a:prstClr val="black"/>
                </a:solidFill>
                <a:latin typeface="Arial" pitchFamily="34" charset="0"/>
                <a:ea typeface="ＭＳ Ｐゴシック" pitchFamily="34" charset="-128"/>
              </a:rPr>
              <a:t>© France Martineau, 2019</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7DFF55F4-3539-8747-B543-C680C52F53C3}" type="slidenum">
              <a:rPr lang="fr-FR" sz="2400">
                <a:solidFill>
                  <a:prstClr val="black"/>
                </a:solidFill>
                <a:latin typeface="Arial" pitchFamily="34" charset="0"/>
                <a:ea typeface="ＭＳ Ｐゴシック" pitchFamily="34" charset="-128"/>
              </a:rPr>
              <a:pPr fontAlgn="base">
                <a:spcBef>
                  <a:spcPct val="0"/>
                </a:spcBef>
                <a:spcAft>
                  <a:spcPct val="0"/>
                </a:spcAft>
              </a:pPr>
              <a:t>‹N°›</a:t>
            </a:fld>
            <a:endParaRPr lang="fr-FR"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40573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0" y="542925"/>
            <a:ext cx="5801360" cy="714376"/>
          </a:xfrm>
          <a:solidFill>
            <a:schemeClr val="tx1">
              <a:alpha val="25000"/>
            </a:schemeClr>
          </a:solidFill>
          <a:ln>
            <a:noFill/>
          </a:ln>
        </p:spPr>
        <p:txBody>
          <a:bodyPr/>
          <a:lstStyle/>
          <a:p>
            <a:r>
              <a:rPr lang="fr-CA" dirty="0"/>
              <a:t>CLIQUEZ ET MODIFIEZ LE TITRE</a:t>
            </a:r>
            <a:endParaRPr lang="fr-FR" dirty="0"/>
          </a:p>
        </p:txBody>
      </p:sp>
      <p:sp>
        <p:nvSpPr>
          <p:cNvPr id="3" name="Espace réservé du contenu 2"/>
          <p:cNvSpPr>
            <a:spLocks noGrp="1"/>
          </p:cNvSpPr>
          <p:nvPr>
            <p:ph idx="1"/>
          </p:nvPr>
        </p:nvSpPr>
        <p:spPr/>
        <p:txBody>
          <a:bodyPr/>
          <a:lstStyle>
            <a:lvl1pPr marL="342900" indent="-342900">
              <a:buClr>
                <a:srgbClr val="8D969E"/>
              </a:buClr>
              <a:buSzPct val="76000"/>
              <a:buFont typeface="Wingdings" charset="2"/>
              <a:buChar char="u"/>
              <a:defRPr>
                <a:solidFill>
                  <a:schemeClr val="tx2"/>
                </a:solidFill>
              </a:defRPr>
            </a:lvl1pPr>
            <a:lvl2pPr marL="742950" indent="-285750">
              <a:buClr>
                <a:srgbClr val="8D969E"/>
              </a:buClr>
              <a:buSzPct val="76000"/>
              <a:buFont typeface="Wingdings" charset="2"/>
              <a:buChar char="u"/>
              <a:defRPr>
                <a:solidFill>
                  <a:schemeClr val="tx2"/>
                </a:solidFill>
              </a:defRPr>
            </a:lvl2pPr>
            <a:lvl3pPr marL="1143000" indent="-228600">
              <a:buClr>
                <a:srgbClr val="8D969E"/>
              </a:buClr>
              <a:buSzPct val="76000"/>
              <a:buFont typeface="Wingdings" charset="2"/>
              <a:buChar char="u"/>
              <a:defRPr>
                <a:solidFill>
                  <a:schemeClr val="tx2"/>
                </a:solidFill>
              </a:defRPr>
            </a:lvl3pPr>
            <a:lvl4pPr marL="1600200" indent="-228600">
              <a:buClr>
                <a:srgbClr val="8D969E"/>
              </a:buClr>
              <a:buSzPct val="76000"/>
              <a:buFont typeface="Wingdings" charset="2"/>
              <a:buChar char="u"/>
              <a:defRPr>
                <a:solidFill>
                  <a:schemeClr val="tx2"/>
                </a:solidFill>
              </a:defRPr>
            </a:lvl4pPr>
            <a:lvl5pPr marL="2057400" indent="-228600">
              <a:buClr>
                <a:srgbClr val="8D969E"/>
              </a:buClr>
              <a:buSzPct val="76000"/>
              <a:buFont typeface="Wingdings" charset="2"/>
              <a:buChar char="u"/>
              <a:defRPr>
                <a:solidFill>
                  <a:schemeClr val="tx2"/>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408034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fr-FR" sz="2400">
              <a:solidFill>
                <a:prstClr val="black"/>
              </a:solidFill>
              <a:latin typeface="Arial" pitchFamily="34" charset="0"/>
              <a:ea typeface="ＭＳ Ｐゴシック" pitchFamily="34" charset="-128"/>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fr-FR" sz="2400">
                <a:solidFill>
                  <a:prstClr val="black"/>
                </a:solidFill>
                <a:latin typeface="Arial" pitchFamily="34" charset="0"/>
                <a:ea typeface="ＭＳ Ｐゴシック" pitchFamily="34" charset="-128"/>
              </a:rPr>
              <a:t>© France Martineau, 2019</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7DFF55F4-3539-8747-B543-C680C52F53C3}" type="slidenum">
              <a:rPr lang="fr-FR" sz="2400">
                <a:solidFill>
                  <a:prstClr val="black"/>
                </a:solidFill>
                <a:latin typeface="Arial" pitchFamily="34" charset="0"/>
                <a:ea typeface="ＭＳ Ｐゴシック" pitchFamily="34" charset="-128"/>
              </a:rPr>
              <a:pPr fontAlgn="base">
                <a:spcBef>
                  <a:spcPct val="0"/>
                </a:spcBef>
                <a:spcAft>
                  <a:spcPct val="0"/>
                </a:spcAft>
              </a:pPr>
              <a:t>‹N°›</a:t>
            </a:fld>
            <a:endParaRPr lang="fr-FR"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7450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fr-FR" sz="2400">
              <a:solidFill>
                <a:prstClr val="black"/>
              </a:solidFill>
              <a:latin typeface="Arial" pitchFamily="34" charset="0"/>
              <a:ea typeface="ＭＳ Ｐゴシック" pitchFamily="34" charset="-128"/>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fr-FR" sz="2400">
                <a:solidFill>
                  <a:prstClr val="black"/>
                </a:solidFill>
                <a:latin typeface="Arial" pitchFamily="34" charset="0"/>
                <a:ea typeface="ＭＳ Ｐゴシック" pitchFamily="34" charset="-128"/>
              </a:rPr>
              <a:t>© France Martineau, 2019</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7DFF55F4-3539-8747-B543-C680C52F53C3}" type="slidenum">
              <a:rPr lang="fr-FR" sz="2400">
                <a:solidFill>
                  <a:prstClr val="black"/>
                </a:solidFill>
                <a:latin typeface="Arial" pitchFamily="34" charset="0"/>
                <a:ea typeface="ＭＳ Ｐゴシック" pitchFamily="34" charset="-128"/>
              </a:rPr>
              <a:pPr fontAlgn="base">
                <a:spcBef>
                  <a:spcPct val="0"/>
                </a:spcBef>
                <a:spcAft>
                  <a:spcPct val="0"/>
                </a:spcAft>
              </a:pPr>
              <a:t>‹N°›</a:t>
            </a:fld>
            <a:endParaRPr lang="fr-FR"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93791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fr-FR" sz="2400">
              <a:solidFill>
                <a:prstClr val="black"/>
              </a:solidFill>
              <a:latin typeface="Arial" pitchFamily="34" charset="0"/>
              <a:ea typeface="ＭＳ Ｐゴシック" pitchFamily="34" charset="-128"/>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fr-FR" sz="2400">
                <a:solidFill>
                  <a:prstClr val="black"/>
                </a:solidFill>
                <a:latin typeface="Arial" pitchFamily="34" charset="0"/>
                <a:ea typeface="ＭＳ Ｐゴシック" pitchFamily="34" charset="-128"/>
              </a:rPr>
              <a:t>© France Martineau, 2019</a:t>
            </a: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7DFF55F4-3539-8747-B543-C680C52F53C3}" type="slidenum">
              <a:rPr lang="fr-FR" sz="2400">
                <a:solidFill>
                  <a:prstClr val="black"/>
                </a:solidFill>
                <a:latin typeface="Arial" pitchFamily="34" charset="0"/>
                <a:ea typeface="ＭＳ Ｐゴシック" pitchFamily="34" charset="-128"/>
              </a:rPr>
              <a:pPr fontAlgn="base">
                <a:spcBef>
                  <a:spcPct val="0"/>
                </a:spcBef>
                <a:spcAft>
                  <a:spcPct val="0"/>
                </a:spcAft>
              </a:pPr>
              <a:t>‹N°›</a:t>
            </a:fld>
            <a:endParaRPr lang="fr-FR"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1329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5000"/>
          </a:blip>
          <a:srcRect/>
          <a:stretch>
            <a:fillRect/>
          </a:stretch>
        </a:blipFill>
        <a:effectLst/>
      </p:bgPr>
    </p:bg>
    <p:spTree>
      <p:nvGrpSpPr>
        <p:cNvPr id="1" name=""/>
        <p:cNvGrpSpPr/>
        <p:nvPr/>
      </p:nvGrpSpPr>
      <p:grpSpPr>
        <a:xfrm>
          <a:off x="0" y="0"/>
          <a:ext cx="0" cy="0"/>
          <a:chOff x="0" y="0"/>
          <a:chExt cx="0" cy="0"/>
        </a:xfrm>
      </p:grpSpPr>
      <p:pic>
        <p:nvPicPr>
          <p:cNvPr id="12" name="Image 11" descr="Capture d’écran 2013-04-22 à 10.22.29.png"/>
          <p:cNvPicPr>
            <a:picLocks noChangeAspect="1"/>
          </p:cNvPicPr>
          <p:nvPr userDrawn="1"/>
        </p:nvPicPr>
        <p:blipFill rotWithShape="1">
          <a:blip r:embed="rId8" cstate="email">
            <a:alphaModFix/>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70000" contrast="-61000"/>
                    </a14:imgEffect>
                  </a14:imgLayer>
                </a14:imgProps>
              </a:ext>
              <a:ext uri="{28A0092B-C50C-407E-A947-70E740481C1C}">
                <a14:useLocalDpi xmlns:a14="http://schemas.microsoft.com/office/drawing/2010/main"/>
              </a:ext>
            </a:extLst>
          </a:blip>
          <a:srcRect/>
          <a:stretch/>
        </p:blipFill>
        <p:spPr>
          <a:xfrm>
            <a:off x="-1" y="-462"/>
            <a:ext cx="9144613" cy="6902326"/>
          </a:xfrm>
          <a:prstGeom prst="rect">
            <a:avLst/>
          </a:prstGeom>
          <a:noFill/>
          <a:ln>
            <a:noFill/>
          </a:ln>
        </p:spPr>
      </p:pic>
      <p:pic>
        <p:nvPicPr>
          <p:cNvPr id="7" name="Image 6"/>
          <p:cNvPicPr>
            <a:picLocks noChangeAspect="1"/>
          </p:cNvPicPr>
          <p:nvPr userDrawn="1"/>
        </p:nvPicPr>
        <p:blipFill rotWithShape="1">
          <a:blip r:embed="rId10" cstate="email">
            <a:extLst>
              <a:ext uri="{28A0092B-C50C-407E-A947-70E740481C1C}">
                <a14:useLocalDpi xmlns:a14="http://schemas.microsoft.com/office/drawing/2010/main"/>
              </a:ext>
            </a:extLst>
          </a:blip>
          <a:srcRect b="5680"/>
          <a:stretch/>
        </p:blipFill>
        <p:spPr>
          <a:xfrm>
            <a:off x="0" y="0"/>
            <a:ext cx="9144612" cy="6461760"/>
          </a:xfrm>
          <a:prstGeom prst="rect">
            <a:avLst/>
          </a:prstGeom>
        </p:spPr>
      </p:pic>
      <p:sp>
        <p:nvSpPr>
          <p:cNvPr id="2" name="Espace réservé du titre 1"/>
          <p:cNvSpPr>
            <a:spLocks noGrp="1"/>
          </p:cNvSpPr>
          <p:nvPr>
            <p:ph type="title"/>
          </p:nvPr>
        </p:nvSpPr>
        <p:spPr>
          <a:xfrm>
            <a:off x="0" y="542925"/>
            <a:ext cx="9144000" cy="714376"/>
          </a:xfrm>
          <a:prstGeom prst="rect">
            <a:avLst/>
          </a:prstGeom>
          <a:noFill/>
          <a:ln>
            <a:noFill/>
          </a:ln>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15" name="Rectangle 14"/>
          <p:cNvSpPr/>
          <p:nvPr userDrawn="1"/>
        </p:nvSpPr>
        <p:spPr>
          <a:xfrm>
            <a:off x="-1" y="6445624"/>
            <a:ext cx="9144613" cy="486720"/>
          </a:xfrm>
          <a:prstGeom prst="rect">
            <a:avLst/>
          </a:prstGeom>
          <a:solidFill>
            <a:schemeClr val="tx2">
              <a:lumMod val="50000"/>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2400">
              <a:solidFill>
                <a:prstClr val="white"/>
              </a:solidFill>
              <a:latin typeface="Calibri"/>
            </a:endParaRPr>
          </a:p>
        </p:txBody>
      </p:sp>
    </p:spTree>
    <p:extLst>
      <p:ext uri="{BB962C8B-B14F-4D97-AF65-F5344CB8AC3E}">
        <p14:creationId xmlns:p14="http://schemas.microsoft.com/office/powerpoint/2010/main" val="375182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marL="350838" indent="0" algn="l" defTabSz="457200" rtl="0" eaLnBrk="1" latinLnBrk="0" hangingPunct="1">
        <a:spcBef>
          <a:spcPct val="0"/>
        </a:spcBef>
        <a:buNone/>
        <a:defRPr sz="2400" b="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4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8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8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086600" cy="1470025"/>
          </a:xfrm>
        </p:spPr>
        <p:txBody>
          <a:bodyPr/>
          <a:lstStyle/>
          <a:p>
            <a:pPr algn="r"/>
            <a:r>
              <a:rPr lang="fr-FR" dirty="0"/>
              <a:t>Parler entre les lignes</a:t>
            </a:r>
          </a:p>
        </p:txBody>
      </p:sp>
      <p:sp>
        <p:nvSpPr>
          <p:cNvPr id="3" name="Sous-titre 2"/>
          <p:cNvSpPr>
            <a:spLocks noGrp="1"/>
          </p:cNvSpPr>
          <p:nvPr>
            <p:ph type="subTitle" idx="1"/>
          </p:nvPr>
        </p:nvSpPr>
        <p:spPr>
          <a:xfrm>
            <a:off x="1371600" y="3567745"/>
            <a:ext cx="6400800" cy="1752600"/>
          </a:xfrm>
        </p:spPr>
        <p:txBody>
          <a:bodyPr/>
          <a:lstStyle/>
          <a:p>
            <a:pPr algn="r">
              <a:spcBef>
                <a:spcPts val="0"/>
              </a:spcBef>
            </a:pPr>
            <a:r>
              <a:rPr lang="fr-FR" dirty="0">
                <a:solidFill>
                  <a:schemeClr val="bg1"/>
                </a:solidFill>
              </a:rPr>
              <a:t>France Martineau</a:t>
            </a:r>
          </a:p>
          <a:p>
            <a:pPr algn="r">
              <a:spcBef>
                <a:spcPts val="0"/>
              </a:spcBef>
            </a:pPr>
            <a:r>
              <a:rPr lang="fr-FR" dirty="0">
                <a:solidFill>
                  <a:schemeClr val="bg1"/>
                </a:solidFill>
              </a:rPr>
              <a:t>Université d’Ottawa</a:t>
            </a:r>
          </a:p>
          <a:p>
            <a:pPr algn="r">
              <a:spcBef>
                <a:spcPts val="0"/>
              </a:spcBef>
            </a:pPr>
            <a:r>
              <a:rPr lang="fr-FR" dirty="0">
                <a:solidFill>
                  <a:schemeClr val="bg1"/>
                </a:solidFill>
              </a:rPr>
              <a:t>Laboratoire </a:t>
            </a:r>
            <a:r>
              <a:rPr lang="fr-FR" i="1" dirty="0">
                <a:solidFill>
                  <a:schemeClr val="bg1"/>
                </a:solidFill>
              </a:rPr>
              <a:t>Polyphonies du français</a:t>
            </a:r>
          </a:p>
        </p:txBody>
      </p:sp>
      <p:sp>
        <p:nvSpPr>
          <p:cNvPr id="4" name="Sous-titre 2"/>
          <p:cNvSpPr txBox="1">
            <a:spLocks/>
          </p:cNvSpPr>
          <p:nvPr/>
        </p:nvSpPr>
        <p:spPr>
          <a:xfrm>
            <a:off x="1524000" y="5402457"/>
            <a:ext cx="6248400" cy="9255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chemeClr val="tx1">
                    <a:tint val="75000"/>
                  </a:schemeClr>
                </a:solidFill>
                <a:latin typeface="Cambria"/>
                <a:ea typeface="+mn-ea"/>
                <a:cs typeface="Cambria"/>
              </a:defRPr>
            </a:lvl1pPr>
            <a:lvl2pPr marL="457200" indent="0" algn="ctr" defTabSz="457200" rtl="0" eaLnBrk="1" latinLnBrk="0" hangingPunct="1">
              <a:spcBef>
                <a:spcPct val="20000"/>
              </a:spcBef>
              <a:buFont typeface="Arial"/>
              <a:buNone/>
              <a:defRPr sz="2400" kern="1200">
                <a:solidFill>
                  <a:schemeClr val="tx1">
                    <a:tint val="75000"/>
                  </a:schemeClr>
                </a:solidFill>
                <a:latin typeface="Cambria"/>
                <a:ea typeface="+mn-ea"/>
                <a:cs typeface="Cambria"/>
              </a:defRPr>
            </a:lvl2pPr>
            <a:lvl3pPr marL="914400" indent="0" algn="ctr" defTabSz="457200" rtl="0" eaLnBrk="1" latinLnBrk="0" hangingPunct="1">
              <a:spcBef>
                <a:spcPct val="20000"/>
              </a:spcBef>
              <a:buFont typeface="Arial"/>
              <a:buNone/>
              <a:defRPr sz="2000" kern="1200">
                <a:solidFill>
                  <a:schemeClr val="tx1">
                    <a:tint val="75000"/>
                  </a:schemeClr>
                </a:solidFill>
                <a:latin typeface="Cambria"/>
                <a:ea typeface="+mn-ea"/>
                <a:cs typeface="Cambria"/>
              </a:defRPr>
            </a:lvl3pPr>
            <a:lvl4pPr marL="1371600" indent="0" algn="ctr" defTabSz="457200" rtl="0" eaLnBrk="1" latinLnBrk="0" hangingPunct="1">
              <a:spcBef>
                <a:spcPct val="20000"/>
              </a:spcBef>
              <a:buFont typeface="Arial"/>
              <a:buNone/>
              <a:defRPr sz="1800" kern="1200">
                <a:solidFill>
                  <a:schemeClr val="tx1">
                    <a:tint val="75000"/>
                  </a:schemeClr>
                </a:solidFill>
                <a:latin typeface="Cambria"/>
                <a:ea typeface="+mn-ea"/>
                <a:cs typeface="Cambria"/>
              </a:defRPr>
            </a:lvl4pPr>
            <a:lvl5pPr marL="1828800" indent="0" algn="ctr" defTabSz="457200" rtl="0" eaLnBrk="1" latinLnBrk="0" hangingPunct="1">
              <a:spcBef>
                <a:spcPct val="20000"/>
              </a:spcBef>
              <a:buFont typeface="Arial"/>
              <a:buNone/>
              <a:defRPr sz="1800" kern="1200">
                <a:solidFill>
                  <a:schemeClr val="tx1">
                    <a:tint val="75000"/>
                  </a:schemeClr>
                </a:solidFill>
                <a:latin typeface="Cambria"/>
                <a:ea typeface="+mn-ea"/>
                <a:cs typeface="Cambr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spcBef>
                <a:spcPts val="0"/>
              </a:spcBef>
            </a:pPr>
            <a:r>
              <a:rPr lang="fr-FR" sz="2000" dirty="0">
                <a:solidFill>
                  <a:schemeClr val="bg1"/>
                </a:solidFill>
              </a:rPr>
              <a:t>Faire silence : matérialités, expériences, pouvoirs</a:t>
            </a:r>
          </a:p>
          <a:p>
            <a:pPr algn="r">
              <a:spcBef>
                <a:spcPts val="0"/>
              </a:spcBef>
            </a:pPr>
            <a:r>
              <a:rPr lang="fr-FR" sz="2000" dirty="0">
                <a:solidFill>
                  <a:schemeClr val="bg1"/>
                </a:solidFill>
              </a:rPr>
              <a:t>Marseille, 21-24 mai 2019</a:t>
            </a:r>
          </a:p>
        </p:txBody>
      </p:sp>
      <p:sp>
        <p:nvSpPr>
          <p:cNvPr id="5" name="Espace réservé du pied de page 4">
            <a:extLst>
              <a:ext uri="{FF2B5EF4-FFF2-40B4-BE49-F238E27FC236}">
                <a16:creationId xmlns:a16="http://schemas.microsoft.com/office/drawing/2014/main" xmlns="" id="{032B8DB7-8981-6149-82DF-47CE8982DE51}"/>
              </a:ext>
            </a:extLst>
          </p:cNvPr>
          <p:cNvSpPr>
            <a:spLocks noGrp="1"/>
          </p:cNvSpPr>
          <p:nvPr>
            <p:ph type="ftr" sz="quarter" idx="11"/>
          </p:nvPr>
        </p:nvSpPr>
        <p:spPr>
          <a:xfrm>
            <a:off x="267629" y="6356350"/>
            <a:ext cx="5752171" cy="365125"/>
          </a:xfrm>
        </p:spPr>
        <p:txBody>
          <a:bodyPr/>
          <a:lstStyle/>
          <a:p>
            <a:pPr fontAlgn="base">
              <a:spcBef>
                <a:spcPct val="0"/>
              </a:spcBef>
              <a:spcAft>
                <a:spcPct val="0"/>
              </a:spcAft>
            </a:pPr>
            <a:r>
              <a:rPr lang="fr-FR" sz="1600" dirty="0">
                <a:solidFill>
                  <a:schemeClr val="bg1"/>
                </a:solidFill>
                <a:latin typeface="Cambria" panose="02040503050406030204" pitchFamily="18" charset="0"/>
                <a:ea typeface="ＭＳ Ｐゴシック" pitchFamily="34" charset="-128"/>
              </a:rPr>
              <a:t>© France Martineau, 2019</a:t>
            </a:r>
          </a:p>
        </p:txBody>
      </p:sp>
    </p:spTree>
    <p:extLst>
      <p:ext uri="{BB962C8B-B14F-4D97-AF65-F5344CB8AC3E}">
        <p14:creationId xmlns:p14="http://schemas.microsoft.com/office/powerpoint/2010/main" val="28530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9-05-04 à 12.52.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83" y="1572322"/>
            <a:ext cx="3674557" cy="4926715"/>
          </a:xfrm>
          <a:prstGeom prst="rect">
            <a:avLst/>
          </a:prstGeom>
        </p:spPr>
      </p:pic>
      <p:sp>
        <p:nvSpPr>
          <p:cNvPr id="3" name="Titre 2">
            <a:extLst>
              <a:ext uri="{FF2B5EF4-FFF2-40B4-BE49-F238E27FC236}">
                <a16:creationId xmlns:a16="http://schemas.microsoft.com/office/drawing/2014/main" xmlns="" id="{F6C76D93-1F83-FA4D-9524-C871C6E01E9B}"/>
              </a:ext>
            </a:extLst>
          </p:cNvPr>
          <p:cNvSpPr>
            <a:spLocks noGrp="1"/>
          </p:cNvSpPr>
          <p:nvPr>
            <p:ph type="title"/>
          </p:nvPr>
        </p:nvSpPr>
        <p:spPr>
          <a:xfrm>
            <a:off x="-10160" y="542925"/>
            <a:ext cx="9154160" cy="714376"/>
          </a:xfrm>
        </p:spPr>
        <p:txBody>
          <a:bodyPr/>
          <a:lstStyle/>
          <a:p>
            <a:r>
              <a:rPr lang="fr-FR" i="1" dirty="0"/>
              <a:t>RESSACS</a:t>
            </a:r>
            <a:r>
              <a:rPr lang="fr-FR" dirty="0"/>
              <a:t>, ÉD. SÉMAPHORE, 2019</a:t>
            </a:r>
          </a:p>
        </p:txBody>
      </p:sp>
      <p:sp>
        <p:nvSpPr>
          <p:cNvPr id="5" name="Espace réservé du pied de page 4">
            <a:extLst>
              <a:ext uri="{FF2B5EF4-FFF2-40B4-BE49-F238E27FC236}">
                <a16:creationId xmlns:a16="http://schemas.microsoft.com/office/drawing/2014/main" xmlns="" id="{4669FC29-609C-4646-8FCD-74232C9551B9}"/>
              </a:ext>
            </a:extLst>
          </p:cNvPr>
          <p:cNvSpPr txBox="1">
            <a:spLocks/>
          </p:cNvSpPr>
          <p:nvPr/>
        </p:nvSpPr>
        <p:spPr>
          <a:xfrm>
            <a:off x="83443" y="6430109"/>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7024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RESSACS</a:t>
            </a:r>
            <a:r>
              <a:rPr lang="fr-FR" dirty="0"/>
              <a:t>, 2019</a:t>
            </a:r>
          </a:p>
        </p:txBody>
      </p:sp>
      <p:sp>
        <p:nvSpPr>
          <p:cNvPr id="5" name="Rectangle 4"/>
          <p:cNvSpPr/>
          <p:nvPr/>
        </p:nvSpPr>
        <p:spPr>
          <a:xfrm>
            <a:off x="333415" y="1765507"/>
            <a:ext cx="8756570" cy="3543338"/>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800100" y="2212485"/>
            <a:ext cx="7823200" cy="3416320"/>
          </a:xfrm>
          <a:prstGeom prst="rect">
            <a:avLst/>
          </a:prstGeom>
        </p:spPr>
        <p:txBody>
          <a:bodyPr wrap="square">
            <a:spAutoFit/>
          </a:bodyPr>
          <a:lstStyle/>
          <a:p>
            <a:r>
              <a:rPr lang="fr-FR" sz="2400" dirty="0">
                <a:solidFill>
                  <a:schemeClr val="bg1"/>
                </a:solidFill>
                <a:latin typeface="Cambria" charset="0"/>
                <a:ea typeface="Cambria" charset="0"/>
                <a:cs typeface="Cambria" charset="0"/>
              </a:rPr>
              <a:t>« Je nageais en pleine confusion, incapable d’évoquer un début de relation entre nous deux. Au lieu, je prêtai ma voix à ma fille aînée, qui chanta </a:t>
            </a:r>
            <a:r>
              <a:rPr lang="fr-FR" sz="2400" i="1" dirty="0" err="1">
                <a:solidFill>
                  <a:schemeClr val="bg1"/>
                </a:solidFill>
                <a:latin typeface="Cambria" charset="0"/>
                <a:ea typeface="Cambria" charset="0"/>
                <a:cs typeface="Cambria" charset="0"/>
              </a:rPr>
              <a:t>Hallelujah</a:t>
            </a:r>
            <a:r>
              <a:rPr lang="fr-FR" sz="2400" dirty="0">
                <a:solidFill>
                  <a:schemeClr val="bg1"/>
                </a:solidFill>
                <a:latin typeface="Cambria" charset="0"/>
                <a:ea typeface="Cambria" charset="0"/>
                <a:cs typeface="Cambria" charset="0"/>
              </a:rPr>
              <a:t> de Cohen, que Suzette aimait à la démesure, les mots du poète filant ma peine, la perte nouvelle se mêlant à l’absence de toujours. »</a:t>
            </a:r>
          </a:p>
          <a:p>
            <a:pPr defTabSz="342900">
              <a:lnSpc>
                <a:spcPct val="200000"/>
              </a:lnSpc>
            </a:pPr>
            <a:endParaRPr lang="fr-CA" dirty="0">
              <a:solidFill>
                <a:srgbClr val="FFFFFF"/>
              </a:solidFill>
              <a:latin typeface="Cambria"/>
              <a:cs typeface="Cambria"/>
            </a:endParaRP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CF83E510-8CDA-E747-AC3B-A906723F0FA2}"/>
              </a:ext>
            </a:extLst>
          </p:cNvPr>
          <p:cNvSpPr txBox="1">
            <a:spLocks/>
          </p:cNvSpPr>
          <p:nvPr/>
        </p:nvSpPr>
        <p:spPr>
          <a:xfrm>
            <a:off x="31657" y="6462906"/>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6952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RESSACS</a:t>
            </a:r>
            <a:r>
              <a:rPr lang="fr-FR" dirty="0"/>
              <a:t>, 2019</a:t>
            </a:r>
          </a:p>
        </p:txBody>
      </p:sp>
      <p:sp>
        <p:nvSpPr>
          <p:cNvPr id="5" name="Rectangle 4"/>
          <p:cNvSpPr/>
          <p:nvPr/>
        </p:nvSpPr>
        <p:spPr>
          <a:xfrm>
            <a:off x="419100" y="2209800"/>
            <a:ext cx="8479462" cy="2570843"/>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774700" y="2656985"/>
            <a:ext cx="7823200" cy="2123658"/>
          </a:xfrm>
          <a:prstGeom prst="rect">
            <a:avLst/>
          </a:prstGeom>
        </p:spPr>
        <p:txBody>
          <a:bodyPr wrap="square">
            <a:spAutoFit/>
          </a:bodyPr>
          <a:lstStyle/>
          <a:p>
            <a:r>
              <a:rPr lang="fr-FR" sz="2400" dirty="0">
                <a:solidFill>
                  <a:schemeClr val="bg1"/>
                </a:solidFill>
                <a:latin typeface="Cambria" panose="02040503050406030204" pitchFamily="18" charset="0"/>
                <a:ea typeface="Cambria" charset="0"/>
                <a:cs typeface="Cambria" charset="0"/>
              </a:rPr>
              <a:t>« </a:t>
            </a:r>
            <a:r>
              <a:rPr lang="fr-FR" sz="2400" dirty="0">
                <a:solidFill>
                  <a:schemeClr val="bg1"/>
                </a:solidFill>
                <a:latin typeface="Cambria" panose="02040503050406030204" pitchFamily="18" charset="0"/>
              </a:rPr>
              <a:t>La </a:t>
            </a:r>
            <a:r>
              <a:rPr lang="fr-FR" sz="2400" dirty="0" err="1">
                <a:solidFill>
                  <a:schemeClr val="bg1"/>
                </a:solidFill>
                <a:latin typeface="Cambria" panose="02040503050406030204" pitchFamily="18" charset="0"/>
              </a:rPr>
              <a:t>bo</a:t>
            </a:r>
            <a:r>
              <a:rPr lang="fr-CA" sz="2400" dirty="0" err="1">
                <a:solidFill>
                  <a:schemeClr val="bg1"/>
                </a:solidFill>
                <a:latin typeface="Cambria" panose="02040503050406030204" pitchFamily="18" charset="0"/>
              </a:rPr>
              <a:t>î</a:t>
            </a:r>
            <a:r>
              <a:rPr lang="fr-FR" sz="2400" dirty="0">
                <a:solidFill>
                  <a:schemeClr val="bg1"/>
                </a:solidFill>
                <a:latin typeface="Cambria" panose="02040503050406030204" pitchFamily="18" charset="0"/>
              </a:rPr>
              <a:t>te me ramenait à Suzette, mais en creux, sans elle, mais tout de m</a:t>
            </a:r>
            <a:r>
              <a:rPr lang="fr-CA" sz="2400" dirty="0" err="1">
                <a:solidFill>
                  <a:schemeClr val="bg1"/>
                </a:solidFill>
                <a:latin typeface="Cambria" panose="02040503050406030204" pitchFamily="18" charset="0"/>
              </a:rPr>
              <a:t>ê</a:t>
            </a:r>
            <a:r>
              <a:rPr lang="fr-FR" sz="2400" dirty="0">
                <a:solidFill>
                  <a:schemeClr val="bg1"/>
                </a:solidFill>
                <a:latin typeface="Cambria" panose="02040503050406030204" pitchFamily="18" charset="0"/>
              </a:rPr>
              <a:t>me à elle, sans que je sache si je désirais m’en approcher ou m’en éloigner.</a:t>
            </a:r>
          </a:p>
          <a:p>
            <a:r>
              <a:rPr lang="fr-FR" sz="2400" dirty="0">
                <a:solidFill>
                  <a:schemeClr val="bg1"/>
                </a:solidFill>
                <a:latin typeface="Cambria" panose="02040503050406030204" pitchFamily="18" charset="0"/>
              </a:rPr>
              <a:t>Je regardai de plus près la </a:t>
            </a:r>
            <a:r>
              <a:rPr lang="fr-FR" sz="2400" dirty="0" err="1">
                <a:solidFill>
                  <a:schemeClr val="bg1"/>
                </a:solidFill>
                <a:latin typeface="Cambria" panose="02040503050406030204" pitchFamily="18" charset="0"/>
              </a:rPr>
              <a:t>bo</a:t>
            </a:r>
            <a:r>
              <a:rPr lang="fr-CA" sz="2400" dirty="0" err="1">
                <a:solidFill>
                  <a:schemeClr val="bg1"/>
                </a:solidFill>
                <a:latin typeface="Cambria" panose="02040503050406030204" pitchFamily="18" charset="0"/>
              </a:rPr>
              <a:t>î</a:t>
            </a:r>
            <a:r>
              <a:rPr lang="fr-FR" sz="2400" dirty="0">
                <a:solidFill>
                  <a:schemeClr val="bg1"/>
                </a:solidFill>
                <a:latin typeface="Cambria" panose="02040503050406030204" pitchFamily="18" charset="0"/>
              </a:rPr>
              <a:t>te. Le ressort était brisé. »</a:t>
            </a:r>
            <a:endParaRPr lang="fr-CA" dirty="0">
              <a:solidFill>
                <a:schemeClr val="bg1"/>
              </a:solidFill>
              <a:latin typeface="Cambria" panose="02040503050406030204" pitchFamily="18" charset="0"/>
              <a:cs typeface="Cambria"/>
            </a:endParaRPr>
          </a:p>
          <a:p>
            <a:pPr defTabSz="342900">
              <a:lnSpc>
                <a:spcPct val="200000"/>
              </a:lnSpc>
            </a:pPr>
            <a:endParaRPr lang="fr-FR" dirty="0"/>
          </a:p>
        </p:txBody>
      </p:sp>
      <p:sp>
        <p:nvSpPr>
          <p:cNvPr id="7" name="Espace réservé du pied de page 4">
            <a:extLst>
              <a:ext uri="{FF2B5EF4-FFF2-40B4-BE49-F238E27FC236}">
                <a16:creationId xmlns:a16="http://schemas.microsoft.com/office/drawing/2014/main" xmlns="" id="{10D48EEA-CED8-6D45-BABE-0F45BE98DA20}"/>
              </a:ext>
            </a:extLst>
          </p:cNvPr>
          <p:cNvSpPr txBox="1">
            <a:spLocks/>
          </p:cNvSpPr>
          <p:nvPr/>
        </p:nvSpPr>
        <p:spPr>
          <a:xfrm>
            <a:off x="5266" y="6474057"/>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2738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858645" y="2224492"/>
            <a:ext cx="8021953" cy="2860464"/>
            <a:chOff x="858645" y="2224492"/>
            <a:chExt cx="8021953" cy="2860464"/>
          </a:xfrm>
        </p:grpSpPr>
        <p:sp>
          <p:nvSpPr>
            <p:cNvPr id="4" name="Rectangle 3">
              <a:extLst>
                <a:ext uri="{FF2B5EF4-FFF2-40B4-BE49-F238E27FC236}">
                  <a16:creationId xmlns:a16="http://schemas.microsoft.com/office/drawing/2014/main" xmlns="" id="{FBDDAFD2-E277-D24A-8B61-2823F26C2C5E}"/>
                </a:ext>
              </a:extLst>
            </p:cNvPr>
            <p:cNvSpPr/>
            <p:nvPr/>
          </p:nvSpPr>
          <p:spPr>
            <a:xfrm>
              <a:off x="858645" y="2224492"/>
              <a:ext cx="7109042" cy="2860464"/>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Rectangle 7"/>
            <p:cNvSpPr/>
            <p:nvPr/>
          </p:nvSpPr>
          <p:spPr>
            <a:xfrm>
              <a:off x="1057398" y="2777561"/>
              <a:ext cx="7823200" cy="2062103"/>
            </a:xfrm>
            <a:prstGeom prst="rect">
              <a:avLst/>
            </a:prstGeom>
          </p:spPr>
          <p:txBody>
            <a:bodyPr wrap="square">
              <a:spAutoFit/>
            </a:bodyPr>
            <a:lstStyle/>
            <a:p>
              <a:r>
                <a:rPr lang="fr-FR" sz="2400" dirty="0">
                  <a:solidFill>
                    <a:schemeClr val="bg1"/>
                  </a:solidFill>
                  <a:latin typeface="Cambria" panose="02040503050406030204" pitchFamily="18" charset="0"/>
                  <a:ea typeface="Cambria" charset="0"/>
                  <a:cs typeface="Cambria" charset="0"/>
                </a:rPr>
                <a:t>« </a:t>
              </a:r>
              <a:r>
                <a:rPr lang="fr-FR" sz="2400" dirty="0">
                  <a:solidFill>
                    <a:schemeClr val="bg1"/>
                  </a:solidFill>
                  <a:latin typeface="Cambria" panose="02040503050406030204" pitchFamily="18" charset="0"/>
                </a:rPr>
                <a:t>Armand m’a donné une belle </a:t>
              </a:r>
              <a:r>
                <a:rPr lang="fr-FR" sz="2400" dirty="0" err="1">
                  <a:solidFill>
                    <a:schemeClr val="bg1"/>
                  </a:solidFill>
                  <a:latin typeface="Cambria" panose="02040503050406030204" pitchFamily="18" charset="0"/>
                </a:rPr>
                <a:t>bo</a:t>
              </a:r>
              <a:r>
                <a:rPr lang="fr-CA" sz="2400" dirty="0" err="1">
                  <a:solidFill>
                    <a:schemeClr val="bg1"/>
                  </a:solidFill>
                  <a:latin typeface="Cambria" panose="02040503050406030204" pitchFamily="18" charset="0"/>
                </a:rPr>
                <a:t>î</a:t>
              </a:r>
              <a:r>
                <a:rPr lang="fr-FR" sz="2400" dirty="0">
                  <a:solidFill>
                    <a:schemeClr val="bg1"/>
                  </a:solidFill>
                  <a:latin typeface="Cambria" panose="02040503050406030204" pitchFamily="18" charset="0"/>
                </a:rPr>
                <a:t>te musicale. J’étais terriblement heureuse. »</a:t>
              </a:r>
            </a:p>
            <a:p>
              <a:r>
                <a:rPr lang="fr-FR" sz="2400" dirty="0">
                  <a:solidFill>
                    <a:schemeClr val="bg1"/>
                  </a:solidFill>
                  <a:latin typeface="Cambria" panose="02040503050406030204" pitchFamily="18" charset="0"/>
                </a:rPr>
                <a:t> </a:t>
              </a:r>
            </a:p>
            <a:p>
              <a:r>
                <a:rPr lang="fr-FR" sz="2000" dirty="0">
                  <a:solidFill>
                    <a:schemeClr val="bg1"/>
                  </a:solidFill>
                  <a:latin typeface="Cambria" panose="02040503050406030204" pitchFamily="18" charset="0"/>
                </a:rPr>
                <a:t>(Suzette à Armand, 24 décembre 1954)</a:t>
              </a:r>
              <a:endParaRPr lang="fr-CA" sz="2000" dirty="0">
                <a:solidFill>
                  <a:schemeClr val="bg1"/>
                </a:solidFill>
                <a:latin typeface="Cambria" panose="02040503050406030204" pitchFamily="18" charset="0"/>
                <a:cs typeface="Cambria"/>
              </a:endParaRPr>
            </a:p>
            <a:p>
              <a:pPr defTabSz="342900">
                <a:lnSpc>
                  <a:spcPct val="200000"/>
                </a:lnSpc>
              </a:pPr>
              <a:endParaRPr lang="fr-FR" dirty="0"/>
            </a:p>
          </p:txBody>
        </p:sp>
      </p:grpSp>
      <p:sp>
        <p:nvSpPr>
          <p:cNvPr id="3" name="Titre 2">
            <a:extLst>
              <a:ext uri="{FF2B5EF4-FFF2-40B4-BE49-F238E27FC236}">
                <a16:creationId xmlns:a16="http://schemas.microsoft.com/office/drawing/2014/main" xmlns="" id="{AEB94B0A-6C07-4F41-B21B-F79B48B2478F}"/>
              </a:ext>
            </a:extLst>
          </p:cNvPr>
          <p:cNvSpPr>
            <a:spLocks noGrp="1"/>
          </p:cNvSpPr>
          <p:nvPr>
            <p:ph type="title"/>
          </p:nvPr>
        </p:nvSpPr>
        <p:spPr>
          <a:xfrm>
            <a:off x="-10160" y="542925"/>
            <a:ext cx="9154160" cy="714376"/>
          </a:xfrm>
        </p:spPr>
        <p:txBody>
          <a:bodyPr/>
          <a:lstStyle/>
          <a:p>
            <a:r>
              <a:rPr lang="fr-FR" i="1" dirty="0"/>
              <a:t>RESSACS</a:t>
            </a:r>
            <a:r>
              <a:rPr lang="fr-FR" dirty="0"/>
              <a:t>, 2019</a:t>
            </a:r>
          </a:p>
        </p:txBody>
      </p:sp>
      <p:sp>
        <p:nvSpPr>
          <p:cNvPr id="9" name="Espace réservé du pied de page 4">
            <a:extLst>
              <a:ext uri="{FF2B5EF4-FFF2-40B4-BE49-F238E27FC236}">
                <a16:creationId xmlns:a16="http://schemas.microsoft.com/office/drawing/2014/main" xmlns="" id="{1B808B47-342A-2248-B075-63A598871D6B}"/>
              </a:ext>
            </a:extLst>
          </p:cNvPr>
          <p:cNvSpPr txBox="1">
            <a:spLocks/>
          </p:cNvSpPr>
          <p:nvPr/>
        </p:nvSpPr>
        <p:spPr>
          <a:xfrm>
            <a:off x="11151" y="6385330"/>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1129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RESSACS</a:t>
            </a:r>
            <a:r>
              <a:rPr lang="fr-FR" dirty="0"/>
              <a:t>, 2019</a:t>
            </a:r>
          </a:p>
        </p:txBody>
      </p:sp>
      <p:sp>
        <p:nvSpPr>
          <p:cNvPr id="5" name="Rectangle 4"/>
          <p:cNvSpPr/>
          <p:nvPr/>
        </p:nvSpPr>
        <p:spPr>
          <a:xfrm>
            <a:off x="212290" y="2085891"/>
            <a:ext cx="8719420" cy="4077398"/>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692824" y="2237677"/>
            <a:ext cx="6879374" cy="4077398"/>
          </a:xfrm>
          <a:prstGeom prst="rect">
            <a:avLst/>
          </a:prstGeom>
        </p:spPr>
        <p:txBody>
          <a:bodyPr wrap="square">
            <a:spAutoFit/>
          </a:bodyPr>
          <a:lstStyle/>
          <a:p>
            <a:r>
              <a:rPr lang="fr-FR" sz="2400" dirty="0">
                <a:solidFill>
                  <a:schemeClr val="bg1"/>
                </a:solidFill>
                <a:latin typeface="Cambria" panose="02040503050406030204" pitchFamily="18" charset="0"/>
              </a:rPr>
              <a:t>« </a:t>
            </a:r>
            <a:r>
              <a:rPr lang="fr-CA" sz="2400" dirty="0">
                <a:solidFill>
                  <a:schemeClr val="bg1"/>
                </a:solidFill>
                <a:latin typeface="Cambria" panose="02040503050406030204" pitchFamily="18" charset="0"/>
              </a:rPr>
              <a:t> Il y a un grand bruit. C’est la boîte bleue, elle est tombée. Le couvercle roule. Maman n’est pas contente. [..]</a:t>
            </a:r>
          </a:p>
          <a:p>
            <a:r>
              <a:rPr lang="fr-FR" sz="2400" dirty="0">
                <a:solidFill>
                  <a:schemeClr val="bg1"/>
                </a:solidFill>
                <a:latin typeface="Cambria" panose="02040503050406030204" pitchFamily="18" charset="0"/>
              </a:rPr>
              <a:t>Maman tire mon poignet, les yeux rouges, les ongles rouges. Le trou noir de sa bouche crie : « Tu me fais mourir ! » Je ferme les yeux. Pour ne pas entendre. Maman prend ma tête. Ma tête est avec Maman. Ma tête cogne le sol. Le noir tombe. »</a:t>
            </a:r>
          </a:p>
          <a:p>
            <a:pPr defTabSz="342900">
              <a:lnSpc>
                <a:spcPct val="200000"/>
              </a:lnSpc>
            </a:pPr>
            <a:endParaRPr lang="fr-CA" dirty="0">
              <a:solidFill>
                <a:schemeClr val="bg1"/>
              </a:solidFill>
              <a:cs typeface="Cambria"/>
            </a:endParaRP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20FC0356-8F41-F947-88C0-7FA7D77D0B8D}"/>
              </a:ext>
            </a:extLst>
          </p:cNvPr>
          <p:cNvSpPr txBox="1">
            <a:spLocks/>
          </p:cNvSpPr>
          <p:nvPr/>
        </p:nvSpPr>
        <p:spPr>
          <a:xfrm>
            <a:off x="0" y="645919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41172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RESSACS, </a:t>
            </a:r>
            <a:r>
              <a:rPr lang="fr-FR" dirty="0"/>
              <a:t>2019</a:t>
            </a:r>
          </a:p>
        </p:txBody>
      </p:sp>
      <p:sp>
        <p:nvSpPr>
          <p:cNvPr id="5" name="Rectangle 4"/>
          <p:cNvSpPr/>
          <p:nvPr/>
        </p:nvSpPr>
        <p:spPr>
          <a:xfrm>
            <a:off x="142818" y="2090268"/>
            <a:ext cx="8756570" cy="3543338"/>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861950" y="2401952"/>
            <a:ext cx="7507349" cy="3231654"/>
          </a:xfrm>
          <a:prstGeom prst="rect">
            <a:avLst/>
          </a:prstGeom>
        </p:spPr>
        <p:txBody>
          <a:bodyPr wrap="square">
            <a:spAutoFit/>
          </a:bodyPr>
          <a:lstStyle/>
          <a:p>
            <a:r>
              <a:rPr lang="fr-CA" sz="2400" dirty="0">
                <a:solidFill>
                  <a:schemeClr val="bg1"/>
                </a:solidFill>
                <a:latin typeface="Cambria" charset="0"/>
                <a:ea typeface="Cambria" charset="0"/>
                <a:cs typeface="Cambria" charset="0"/>
              </a:rPr>
              <a:t>« Dans ce désespoir d’enfant qui était le mien, j’en vins à penser que ma véritable mère déambulait dans les rues de mon quartier, en quête de moi. Je rêvais que je mettais ma main dans la sienne, j’étais si proche d’elle, la vraie vie était à quelques pas si j’osais faire le geste vers celle qui attendait en file à l’épicerie ou qui lisait sur le banc de parc. »</a:t>
            </a: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D38DF2F7-9432-9C46-84E4-BE073EC3513D}"/>
              </a:ext>
            </a:extLst>
          </p:cNvPr>
          <p:cNvSpPr txBox="1">
            <a:spLocks/>
          </p:cNvSpPr>
          <p:nvPr/>
        </p:nvSpPr>
        <p:spPr>
          <a:xfrm>
            <a:off x="0" y="6466573"/>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48845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RESSACS</a:t>
            </a:r>
            <a:r>
              <a:rPr lang="fr-FR" dirty="0"/>
              <a:t>, 2019</a:t>
            </a:r>
          </a:p>
        </p:txBody>
      </p:sp>
      <p:sp>
        <p:nvSpPr>
          <p:cNvPr id="5" name="Rectangle 4"/>
          <p:cNvSpPr/>
          <p:nvPr/>
        </p:nvSpPr>
        <p:spPr>
          <a:xfrm>
            <a:off x="206916" y="2082180"/>
            <a:ext cx="8730571" cy="3754626"/>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748580" y="2520876"/>
            <a:ext cx="7544519" cy="2215991"/>
          </a:xfrm>
          <a:prstGeom prst="rect">
            <a:avLst/>
          </a:prstGeom>
        </p:spPr>
        <p:txBody>
          <a:bodyPr wrap="square">
            <a:spAutoFit/>
          </a:bodyPr>
          <a:lstStyle/>
          <a:p>
            <a:r>
              <a:rPr lang="fr-CA" sz="2400" dirty="0">
                <a:solidFill>
                  <a:schemeClr val="bg1"/>
                </a:solidFill>
                <a:latin typeface="Cambria" charset="0"/>
                <a:ea typeface="Cambria" charset="0"/>
                <a:cs typeface="Cambria" charset="0"/>
              </a:rPr>
              <a:t>« </a:t>
            </a:r>
            <a:r>
              <a:rPr lang="fr-FR" sz="2400" dirty="0">
                <a:solidFill>
                  <a:schemeClr val="bg1"/>
                </a:solidFill>
                <a:latin typeface="Cambria" charset="0"/>
                <a:ea typeface="Cambria" charset="0"/>
                <a:cs typeface="Cambria" charset="0"/>
              </a:rPr>
              <a:t>Mais là où j’avais vu le destin se répéter, dans cette incapacité à dépasser la rupture, j’entrevoyais, par</a:t>
            </a:r>
          </a:p>
          <a:p>
            <a:pPr algn="just"/>
            <a:r>
              <a:rPr lang="fr-FR" sz="2400" dirty="0">
                <a:solidFill>
                  <a:schemeClr val="bg1"/>
                </a:solidFill>
                <a:latin typeface="Cambria" charset="0"/>
                <a:ea typeface="Cambria" charset="0"/>
                <a:cs typeface="Cambria" charset="0"/>
              </a:rPr>
              <a:t>la mise en mouvement de la mémoire, qu’il était possible d’établir des liens, m</a:t>
            </a:r>
            <a:r>
              <a:rPr lang="fr-CA" sz="2400" dirty="0" err="1">
                <a:solidFill>
                  <a:schemeClr val="bg1"/>
                </a:solidFill>
                <a:latin typeface="Cambria" charset="0"/>
                <a:ea typeface="Cambria" charset="0"/>
                <a:cs typeface="Cambria" charset="0"/>
              </a:rPr>
              <a:t>ê</a:t>
            </a:r>
            <a:r>
              <a:rPr lang="fr-FR" sz="2400" dirty="0">
                <a:solidFill>
                  <a:schemeClr val="bg1"/>
                </a:solidFill>
                <a:latin typeface="Cambria" charset="0"/>
                <a:ea typeface="Cambria" charset="0"/>
                <a:cs typeface="Cambria" charset="0"/>
              </a:rPr>
              <a:t>me avec des voix éteintes depuis longtemps</a:t>
            </a:r>
            <a:r>
              <a:rPr lang="fr-CA" sz="2400" dirty="0">
                <a:solidFill>
                  <a:schemeClr val="bg1"/>
                </a:solidFill>
                <a:latin typeface="Cambria" charset="0"/>
                <a:ea typeface="Cambria" charset="0"/>
                <a:cs typeface="Cambria" charset="0"/>
              </a:rPr>
              <a:t>. »</a:t>
            </a:r>
          </a:p>
          <a:p>
            <a:r>
              <a:rPr lang="fr-CA" dirty="0"/>
              <a:t> </a:t>
            </a:r>
          </a:p>
        </p:txBody>
      </p:sp>
      <p:sp>
        <p:nvSpPr>
          <p:cNvPr id="6" name="Espace réservé du pied de page 4">
            <a:extLst>
              <a:ext uri="{FF2B5EF4-FFF2-40B4-BE49-F238E27FC236}">
                <a16:creationId xmlns:a16="http://schemas.microsoft.com/office/drawing/2014/main" xmlns="" id="{D6AB52A6-FAB9-A941-BAB0-6E20E75503DF}"/>
              </a:ext>
            </a:extLst>
          </p:cNvPr>
          <p:cNvSpPr txBox="1">
            <a:spLocks/>
          </p:cNvSpPr>
          <p:nvPr/>
        </p:nvSpPr>
        <p:spPr>
          <a:xfrm>
            <a:off x="0" y="6479122"/>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dirty="0">
                <a:solidFill>
                  <a:schemeClr val="bg1"/>
                </a:solidFill>
                <a:latin typeface="Cambria" panose="02040503050406030204" pitchFamily="18" charset="0"/>
                <a:ea typeface="ＭＳ Ｐゴシック" pitchFamily="34" charset="-128"/>
              </a:rPr>
              <a:t>© France Martineau, 2019</a:t>
            </a:r>
          </a:p>
        </p:txBody>
      </p:sp>
    </p:spTree>
    <p:extLst>
      <p:ext uri="{BB962C8B-B14F-4D97-AF65-F5344CB8AC3E}">
        <p14:creationId xmlns:p14="http://schemas.microsoft.com/office/powerpoint/2010/main" val="70330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0" y="155297"/>
            <a:ext cx="9144000" cy="662605"/>
          </a:xfrm>
        </p:spPr>
        <p:txBody>
          <a:bodyPr>
            <a:normAutofit/>
          </a:bodyPr>
          <a:lstStyle/>
          <a:p>
            <a:pPr marL="374650"/>
            <a:r>
              <a:rPr lang="fr-FR" dirty="0"/>
              <a:t>LE LABORATOIRE </a:t>
            </a:r>
            <a:r>
              <a:rPr lang="fr-FR" i="1" dirty="0"/>
              <a:t> POLYPHONIES DU FRANÇAIS</a:t>
            </a:r>
            <a:endParaRPr lang="fr-FR" i="1" dirty="0">
              <a:solidFill>
                <a:schemeClr val="accent1"/>
              </a:solidFill>
            </a:endParaRPr>
          </a:p>
        </p:txBody>
      </p:sp>
      <p:sp>
        <p:nvSpPr>
          <p:cNvPr id="13" name="Titre 1"/>
          <p:cNvSpPr txBox="1">
            <a:spLocks/>
          </p:cNvSpPr>
          <p:nvPr/>
        </p:nvSpPr>
        <p:spPr>
          <a:xfrm>
            <a:off x="788376" y="5704626"/>
            <a:ext cx="7466354" cy="662347"/>
          </a:xfrm>
          <a:prstGeom prst="rect">
            <a:avLst/>
          </a:prstGeom>
          <a:solidFill>
            <a:schemeClr val="tx1">
              <a:alpha val="25000"/>
            </a:schemeClr>
          </a:solidFill>
          <a:ln>
            <a:noFill/>
          </a:ln>
        </p:spPr>
        <p:txBody>
          <a:bodyPr vert="horz" lIns="91440" tIns="45720" rIns="91440" bIns="45720" rtlCol="0" anchor="ctr">
            <a:noAutofit/>
          </a:bodyPr>
          <a:lstStyle>
            <a:lvl1pPr marL="350838" indent="0" algn="l" defTabSz="457200" rtl="0" eaLnBrk="1" latinLnBrk="0" hangingPunct="1">
              <a:spcBef>
                <a:spcPct val="0"/>
              </a:spcBef>
              <a:buNone/>
              <a:defRPr sz="2400" b="1" kern="1200">
                <a:solidFill>
                  <a:schemeClr val="bg1"/>
                </a:solidFill>
                <a:latin typeface="Cambria"/>
                <a:ea typeface="+mj-ea"/>
                <a:cs typeface="Cambria"/>
              </a:defRPr>
            </a:lvl1pPr>
          </a:lstStyle>
          <a:p>
            <a:pPr marL="180000" algn="ctr" fontAlgn="base">
              <a:spcAft>
                <a:spcPct val="0"/>
              </a:spcAft>
            </a:pPr>
            <a:r>
              <a:rPr lang="fr-FR" sz="1800" b="0" i="1" dirty="0">
                <a:solidFill>
                  <a:prstClr val="white"/>
                </a:solidFill>
              </a:rPr>
              <a:t>Le Corpus FRAN (Français d’Amérique du Nord)</a:t>
            </a:r>
          </a:p>
          <a:p>
            <a:pPr marL="180000" algn="ctr" fontAlgn="base">
              <a:spcAft>
                <a:spcPct val="0"/>
              </a:spcAft>
            </a:pPr>
            <a:r>
              <a:rPr lang="fr-FR" sz="1800" b="0" dirty="0" err="1">
                <a:solidFill>
                  <a:prstClr val="white"/>
                </a:solidFill>
              </a:rPr>
              <a:t>www.continent.uottawa.ca</a:t>
            </a:r>
            <a:endParaRPr lang="fr-FR" sz="1800" b="0" dirty="0">
              <a:solidFill>
                <a:srgbClr val="4F81BD"/>
              </a:solidFill>
            </a:endParaRPr>
          </a:p>
        </p:txBody>
      </p:sp>
      <p:sp>
        <p:nvSpPr>
          <p:cNvPr id="14" name="Titre 1"/>
          <p:cNvSpPr txBox="1">
            <a:spLocks/>
          </p:cNvSpPr>
          <p:nvPr/>
        </p:nvSpPr>
        <p:spPr>
          <a:xfrm>
            <a:off x="1293547" y="4898421"/>
            <a:ext cx="6361019" cy="668916"/>
          </a:xfrm>
          <a:prstGeom prst="rect">
            <a:avLst/>
          </a:prstGeom>
          <a:solidFill>
            <a:schemeClr val="tx1">
              <a:alpha val="25000"/>
            </a:schemeClr>
          </a:solidFill>
          <a:ln>
            <a:noFill/>
          </a:ln>
        </p:spPr>
        <p:txBody>
          <a:bodyPr vert="horz" lIns="91440" tIns="45720" rIns="91440" bIns="45720" rtlCol="0" anchor="ctr">
            <a:noAutofit/>
          </a:bodyPr>
          <a:lstStyle>
            <a:lvl1pPr marL="350838" indent="0" algn="l" defTabSz="457200" rtl="0" eaLnBrk="1" latinLnBrk="0" hangingPunct="1">
              <a:spcBef>
                <a:spcPct val="0"/>
              </a:spcBef>
              <a:buNone/>
              <a:defRPr sz="2400" b="1" kern="1200">
                <a:solidFill>
                  <a:schemeClr val="bg1"/>
                </a:solidFill>
                <a:latin typeface="Cambria"/>
                <a:ea typeface="+mj-ea"/>
                <a:cs typeface="Cambria"/>
              </a:defRPr>
            </a:lvl1pPr>
          </a:lstStyle>
          <a:p>
            <a:pPr marL="180000" algn="ctr" fontAlgn="base">
              <a:spcAft>
                <a:spcPct val="0"/>
              </a:spcAft>
            </a:pPr>
            <a:r>
              <a:rPr lang="fr-FR" sz="1800" b="0" dirty="0">
                <a:solidFill>
                  <a:prstClr val="white"/>
                </a:solidFill>
              </a:rPr>
              <a:t>Le </a:t>
            </a:r>
            <a:r>
              <a:rPr lang="fr-FR" sz="1800" b="0" i="1" dirty="0">
                <a:solidFill>
                  <a:prstClr val="white"/>
                </a:solidFill>
              </a:rPr>
              <a:t>Corpus de français familier ancien (LFFA)</a:t>
            </a:r>
          </a:p>
          <a:p>
            <a:pPr marL="180000" algn="ctr" fontAlgn="base">
              <a:spcAft>
                <a:spcPct val="0"/>
              </a:spcAft>
            </a:pPr>
            <a:r>
              <a:rPr lang="fr-FR" sz="1800" b="0" dirty="0" err="1">
                <a:solidFill>
                  <a:prstClr val="white"/>
                </a:solidFill>
              </a:rPr>
              <a:t>www.polyphonies.uottawa.ca</a:t>
            </a:r>
            <a:endParaRPr lang="fr-FR" sz="1800" b="0" dirty="0">
              <a:solidFill>
                <a:srgbClr val="4F81BD"/>
              </a:solidFill>
            </a:endParaRPr>
          </a:p>
        </p:txBody>
      </p:sp>
      <p:grpSp>
        <p:nvGrpSpPr>
          <p:cNvPr id="17" name="Group 16"/>
          <p:cNvGrpSpPr/>
          <p:nvPr/>
        </p:nvGrpSpPr>
        <p:grpSpPr>
          <a:xfrm>
            <a:off x="1808348" y="1008954"/>
            <a:ext cx="5366109" cy="2697841"/>
            <a:chOff x="1528190" y="855830"/>
            <a:chExt cx="5773610" cy="3721686"/>
          </a:xfrm>
        </p:grpSpPr>
        <p:sp>
          <p:nvSpPr>
            <p:cNvPr id="15" name="Rectangle 14"/>
            <p:cNvSpPr/>
            <p:nvPr/>
          </p:nvSpPr>
          <p:spPr>
            <a:xfrm>
              <a:off x="1528190" y="855830"/>
              <a:ext cx="5773610" cy="3721686"/>
            </a:xfrm>
            <a:prstGeom prst="rect">
              <a:avLst/>
            </a:prstGeom>
            <a:solidFill>
              <a:schemeClr val="tx1">
                <a:alpha val="30000"/>
              </a:schemeClr>
            </a:solidFill>
            <a:ln w="3810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prstClr val="black"/>
                </a:solidFill>
                <a:latin typeface="Calibri"/>
              </a:endParaRPr>
            </a:p>
          </p:txBody>
        </p:sp>
        <p:pic>
          <p:nvPicPr>
            <p:cNvPr id="4" name="Picture 3" descr="DSCN58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8518" y="1055720"/>
              <a:ext cx="4468769" cy="3351577"/>
            </a:xfrm>
            <a:prstGeom prst="rect">
              <a:avLst/>
            </a:prstGeom>
          </p:spPr>
        </p:pic>
      </p:grpSp>
      <p:sp>
        <p:nvSpPr>
          <p:cNvPr id="8" name="Titre 1"/>
          <p:cNvSpPr txBox="1">
            <a:spLocks/>
          </p:cNvSpPr>
          <p:nvPr/>
        </p:nvSpPr>
        <p:spPr>
          <a:xfrm>
            <a:off x="1293547" y="3888982"/>
            <a:ext cx="6361019" cy="842943"/>
          </a:xfrm>
          <a:prstGeom prst="rect">
            <a:avLst/>
          </a:prstGeom>
          <a:solidFill>
            <a:schemeClr val="tx1">
              <a:alpha val="25000"/>
            </a:schemeClr>
          </a:solidFill>
          <a:ln>
            <a:noFill/>
          </a:ln>
        </p:spPr>
        <p:txBody>
          <a:bodyPr vert="horz" lIns="91440" tIns="45720" rIns="91440" bIns="45720" rtlCol="0" anchor="ctr">
            <a:noAutofit/>
          </a:bodyPr>
          <a:lstStyle>
            <a:lvl1pPr marL="350838" indent="0" algn="l" defTabSz="457200" rtl="0" eaLnBrk="1" latinLnBrk="0" hangingPunct="1">
              <a:spcBef>
                <a:spcPct val="0"/>
              </a:spcBef>
              <a:buNone/>
              <a:defRPr sz="2400" b="1" kern="1200">
                <a:solidFill>
                  <a:schemeClr val="bg1"/>
                </a:solidFill>
                <a:latin typeface="Cambria"/>
                <a:ea typeface="+mj-ea"/>
                <a:cs typeface="Cambria"/>
              </a:defRPr>
            </a:lvl1pPr>
          </a:lstStyle>
          <a:p>
            <a:pPr marL="180000" algn="ctr" fontAlgn="base">
              <a:spcAft>
                <a:spcPct val="0"/>
              </a:spcAft>
            </a:pPr>
            <a:r>
              <a:rPr lang="fr-FR" sz="1800" b="0" dirty="0">
                <a:solidFill>
                  <a:prstClr val="white"/>
                </a:solidFill>
              </a:rPr>
              <a:t>Le </a:t>
            </a:r>
            <a:r>
              <a:rPr lang="fr-FR" sz="1800" b="0" i="1" dirty="0">
                <a:solidFill>
                  <a:prstClr val="white"/>
                </a:solidFill>
              </a:rPr>
              <a:t>Corpus Modéliser le changement : les voies du français (MCVF)</a:t>
            </a:r>
          </a:p>
          <a:p>
            <a:pPr marL="180000" algn="ctr" fontAlgn="base">
              <a:spcAft>
                <a:spcPct val="0"/>
              </a:spcAft>
            </a:pPr>
            <a:r>
              <a:rPr lang="fr-FR" sz="1800" b="0" dirty="0" err="1">
                <a:solidFill>
                  <a:prstClr val="white"/>
                </a:solidFill>
              </a:rPr>
              <a:t>www.voies.uottawa.ca</a:t>
            </a:r>
            <a:endParaRPr lang="fr-FR" sz="1800" b="0" dirty="0">
              <a:solidFill>
                <a:srgbClr val="4F81BD"/>
              </a:solidFill>
            </a:endParaRPr>
          </a:p>
        </p:txBody>
      </p:sp>
      <p:sp>
        <p:nvSpPr>
          <p:cNvPr id="9" name="Espace réservé du pied de page 4">
            <a:extLst>
              <a:ext uri="{FF2B5EF4-FFF2-40B4-BE49-F238E27FC236}">
                <a16:creationId xmlns:a16="http://schemas.microsoft.com/office/drawing/2014/main" xmlns="" id="{B6EB8BE9-DB23-284E-AF7C-089709E2B9D1}"/>
              </a:ext>
            </a:extLst>
          </p:cNvPr>
          <p:cNvSpPr txBox="1">
            <a:spLocks/>
          </p:cNvSpPr>
          <p:nvPr/>
        </p:nvSpPr>
        <p:spPr>
          <a:xfrm>
            <a:off x="0" y="6471921"/>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26702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4481"/>
            <a:ext cx="9144000" cy="658219"/>
          </a:xfrm>
          <a:prstGeom prst="rect">
            <a:avLst/>
          </a:prstGeom>
          <a:solidFill>
            <a:srgbClr val="000000">
              <a:alpha val="23000"/>
            </a:srgbClr>
          </a:solidFill>
          <a:ln w="9525" cap="flat" cmpd="sng" algn="ctr">
            <a:noFill/>
            <a:prstDash val="solid"/>
          </a:ln>
          <a:effectLst>
            <a:innerShdw blurRad="50800" dist="25400" dir="10800000">
              <a:srgbClr val="808080">
                <a:alpha val="75000"/>
              </a:srgbClr>
            </a:inn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66713" fontAlgn="base">
              <a:spcBef>
                <a:spcPct val="0"/>
              </a:spcBef>
              <a:spcAft>
                <a:spcPct val="0"/>
              </a:spcAft>
            </a:pPr>
            <a:r>
              <a:rPr lang="fr-FR" b="1" dirty="0">
                <a:solidFill>
                  <a:schemeClr val="bg1"/>
                </a:solidFill>
                <a:latin typeface="Cambria" charset="0"/>
                <a:ea typeface="Cambria" charset="0"/>
                <a:cs typeface="Cambria" charset="0"/>
              </a:rPr>
              <a:t>DU MANUSCRIT DANS LES FAMILLES À LA PUBLICATION</a:t>
            </a:r>
          </a:p>
        </p:txBody>
      </p:sp>
      <p:pic>
        <p:nvPicPr>
          <p:cNvPr id="8" name="Picture 5" descr="Julie King, Jerry King, France Martineau chez les King à White Bear Lake MN 29 avril MS 2 de Morin.JPG"/>
          <p:cNvPicPr>
            <a:picLocks noChangeAspect="1"/>
          </p:cNvPicPr>
          <p:nvPr/>
        </p:nvPicPr>
        <p:blipFill>
          <a:blip r:embed="rId3" cstate="email">
            <a:alphaModFix amt="86000"/>
            <a:extLst>
              <a:ext uri="{28A0092B-C50C-407E-A947-70E740481C1C}">
                <a14:useLocalDpi xmlns:a14="http://schemas.microsoft.com/office/drawing/2010/main"/>
              </a:ext>
            </a:extLst>
          </a:blip>
          <a:srcRect/>
          <a:stretch>
            <a:fillRect/>
          </a:stretch>
        </p:blipFill>
        <p:spPr bwMode="auto">
          <a:xfrm>
            <a:off x="350135" y="1513599"/>
            <a:ext cx="3583416" cy="2685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ZoneTexte 16"/>
          <p:cNvSpPr txBox="1"/>
          <p:nvPr/>
        </p:nvSpPr>
        <p:spPr>
          <a:xfrm>
            <a:off x="5550743" y="5708282"/>
            <a:ext cx="3032497" cy="707886"/>
          </a:xfrm>
          <a:prstGeom prst="rect">
            <a:avLst/>
          </a:prstGeom>
          <a:noFill/>
        </p:spPr>
        <p:txBody>
          <a:bodyPr wrap="none" rtlCol="0">
            <a:spAutoFit/>
          </a:bodyPr>
          <a:lstStyle/>
          <a:p>
            <a:r>
              <a:rPr lang="fr-FR" sz="2000" b="1" i="1" dirty="0">
                <a:solidFill>
                  <a:schemeClr val="bg1"/>
                </a:solidFill>
                <a:latin typeface="Cambria" pitchFamily="18" charset="0"/>
                <a:ea typeface="ＭＳ Ｐゴシック" pitchFamily="34" charset="-128"/>
              </a:rPr>
              <a:t>Édition critique des </a:t>
            </a:r>
          </a:p>
          <a:p>
            <a:r>
              <a:rPr lang="fr-FR" sz="2000" b="1" i="1" dirty="0">
                <a:solidFill>
                  <a:schemeClr val="bg1"/>
                </a:solidFill>
                <a:latin typeface="Cambria" pitchFamily="18" charset="0"/>
                <a:ea typeface="ＭＳ Ｐゴシック" pitchFamily="34" charset="-128"/>
              </a:rPr>
              <a:t>deux journaux de voyage</a:t>
            </a:r>
            <a:endParaRPr lang="fr-CA" sz="2000" b="1" i="1" dirty="0">
              <a:solidFill>
                <a:schemeClr val="bg1"/>
              </a:solidFill>
              <a:latin typeface="Cambria" pitchFamily="18" charset="0"/>
              <a:ea typeface="ＭＳ Ｐゴシック" pitchFamily="34" charset="-128"/>
            </a:endParaRPr>
          </a:p>
        </p:txBody>
      </p:sp>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50743" y="1695635"/>
            <a:ext cx="3049521" cy="3852878"/>
          </a:xfrm>
        </p:spPr>
      </p:pic>
      <p:sp>
        <p:nvSpPr>
          <p:cNvPr id="13" name="ZoneTexte 12"/>
          <p:cNvSpPr txBox="1"/>
          <p:nvPr/>
        </p:nvSpPr>
        <p:spPr>
          <a:xfrm>
            <a:off x="871421" y="4652573"/>
            <a:ext cx="2692660" cy="707886"/>
          </a:xfrm>
          <a:prstGeom prst="rect">
            <a:avLst/>
          </a:prstGeom>
          <a:noFill/>
        </p:spPr>
        <p:txBody>
          <a:bodyPr wrap="none" rtlCol="0">
            <a:spAutoFit/>
          </a:bodyPr>
          <a:lstStyle/>
          <a:p>
            <a:r>
              <a:rPr lang="fr-FR" sz="2000" b="1" i="1" dirty="0">
                <a:solidFill>
                  <a:schemeClr val="bg1"/>
                </a:solidFill>
                <a:latin typeface="Cambria" pitchFamily="18" charset="0"/>
                <a:ea typeface="ＭＳ Ｐゴシック" pitchFamily="34" charset="-128"/>
              </a:rPr>
              <a:t>Documents chez des</a:t>
            </a:r>
            <a:br>
              <a:rPr lang="fr-FR" sz="2000" b="1" i="1" dirty="0">
                <a:solidFill>
                  <a:schemeClr val="bg1"/>
                </a:solidFill>
                <a:latin typeface="Cambria" pitchFamily="18" charset="0"/>
                <a:ea typeface="ＭＳ Ｐゴシック" pitchFamily="34" charset="-128"/>
              </a:rPr>
            </a:br>
            <a:r>
              <a:rPr lang="fr-FR" sz="2000" b="1" i="1" dirty="0">
                <a:solidFill>
                  <a:schemeClr val="bg1"/>
                </a:solidFill>
                <a:latin typeface="Cambria" pitchFamily="18" charset="0"/>
                <a:ea typeface="ＭＳ Ｐゴシック" pitchFamily="34" charset="-128"/>
              </a:rPr>
              <a:t>descendants de Morin</a:t>
            </a:r>
            <a:endParaRPr lang="fr-CA" sz="2000" b="1" i="1" dirty="0">
              <a:solidFill>
                <a:schemeClr val="bg1"/>
              </a:solidFill>
              <a:latin typeface="Cambria" pitchFamily="18" charset="0"/>
              <a:ea typeface="ＭＳ Ｐゴシック" pitchFamily="34" charset="-128"/>
            </a:endParaRPr>
          </a:p>
        </p:txBody>
      </p:sp>
      <p:sp>
        <p:nvSpPr>
          <p:cNvPr id="7" name="Espace réservé du pied de page 4">
            <a:extLst>
              <a:ext uri="{FF2B5EF4-FFF2-40B4-BE49-F238E27FC236}">
                <a16:creationId xmlns:a16="http://schemas.microsoft.com/office/drawing/2014/main" xmlns="" id="{FEC99D9E-0295-EF4D-A83E-26E54AE0153B}"/>
              </a:ext>
            </a:extLst>
          </p:cNvPr>
          <p:cNvSpPr txBox="1">
            <a:spLocks/>
          </p:cNvSpPr>
          <p:nvPr/>
        </p:nvSpPr>
        <p:spPr>
          <a:xfrm>
            <a:off x="0" y="649287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2460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descr="Capture d’écran 2018-05-29 à 10.15.59.png"/>
          <p:cNvPicPr>
            <a:picLocks noChangeAspect="1"/>
          </p:cNvPicPr>
          <p:nvPr/>
        </p:nvPicPr>
        <p:blipFill>
          <a:blip r:embed="rId3" cstate="email">
            <a:alphaModFix amt="80000"/>
            <a:extLst>
              <a:ext uri="{28A0092B-C50C-407E-A947-70E740481C1C}">
                <a14:useLocalDpi xmlns:a14="http://schemas.microsoft.com/office/drawing/2010/main"/>
              </a:ext>
            </a:extLst>
          </a:blip>
          <a:stretch>
            <a:fillRect/>
          </a:stretch>
        </p:blipFill>
        <p:spPr>
          <a:xfrm>
            <a:off x="22033" y="1257301"/>
            <a:ext cx="9154160" cy="5172294"/>
          </a:xfrm>
          <a:prstGeom prst="rect">
            <a:avLst/>
          </a:prstGeom>
        </p:spPr>
      </p:pic>
      <p:sp>
        <p:nvSpPr>
          <p:cNvPr id="2" name="Titre 1"/>
          <p:cNvSpPr>
            <a:spLocks noGrp="1"/>
          </p:cNvSpPr>
          <p:nvPr>
            <p:ph type="title"/>
          </p:nvPr>
        </p:nvSpPr>
        <p:spPr>
          <a:xfrm>
            <a:off x="-10160" y="542925"/>
            <a:ext cx="9154160" cy="714376"/>
          </a:xfrm>
        </p:spPr>
        <p:txBody>
          <a:bodyPr/>
          <a:lstStyle/>
          <a:p>
            <a:r>
              <a:rPr lang="fr-FR" dirty="0"/>
              <a:t>CORRESPONDANCES FAMILIALES ET TRAJECTOIRES DE VIE</a:t>
            </a:r>
          </a:p>
        </p:txBody>
      </p:sp>
      <p:grpSp>
        <p:nvGrpSpPr>
          <p:cNvPr id="19" name="Grouper 18"/>
          <p:cNvGrpSpPr/>
          <p:nvPr/>
        </p:nvGrpSpPr>
        <p:grpSpPr>
          <a:xfrm>
            <a:off x="104718" y="1744319"/>
            <a:ext cx="2239840" cy="2533107"/>
            <a:chOff x="737115" y="300811"/>
            <a:chExt cx="3792146" cy="3172537"/>
          </a:xfrm>
        </p:grpSpPr>
        <p:sp>
          <p:nvSpPr>
            <p:cNvPr id="7" name="Bulle rectangulaire à coins arrondis 6"/>
            <p:cNvSpPr/>
            <p:nvPr/>
          </p:nvSpPr>
          <p:spPr>
            <a:xfrm>
              <a:off x="737115" y="300811"/>
              <a:ext cx="3792146" cy="3172537"/>
            </a:xfrm>
            <a:prstGeom prst="wedgeRoundRectCallout">
              <a:avLst>
                <a:gd name="adj1" fmla="val 38367"/>
                <a:gd name="adj2" fmla="val 67416"/>
                <a:gd name="adj3" fmla="val 16667"/>
              </a:avLst>
            </a:prstGeom>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dirty="0">
                  <a:solidFill>
                    <a:schemeClr val="bg1"/>
                  </a:solidFill>
                  <a:latin typeface="Cambria"/>
                  <a:cs typeface="Cambria"/>
                </a:rPr>
                <a:t>Newburyport, MS</a:t>
              </a:r>
            </a:p>
          </p:txBody>
        </p:sp>
        <p:pic>
          <p:nvPicPr>
            <p:cNvPr id="16" name="Image 15" descr="Newburyport_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0184" y="946482"/>
              <a:ext cx="3419148" cy="2363767"/>
            </a:xfrm>
            <a:prstGeom prst="rect">
              <a:avLst/>
            </a:prstGeom>
          </p:spPr>
        </p:pic>
      </p:grpSp>
      <p:grpSp>
        <p:nvGrpSpPr>
          <p:cNvPr id="20" name="Grouper 19"/>
          <p:cNvGrpSpPr/>
          <p:nvPr/>
        </p:nvGrpSpPr>
        <p:grpSpPr>
          <a:xfrm>
            <a:off x="6636910" y="2966195"/>
            <a:ext cx="2409401" cy="2539824"/>
            <a:chOff x="5550565" y="1327746"/>
            <a:chExt cx="3055030" cy="2819456"/>
          </a:xfrm>
        </p:grpSpPr>
        <p:sp>
          <p:nvSpPr>
            <p:cNvPr id="8" name="Bulle rectangulaire à coins arrondis 7"/>
            <p:cNvSpPr/>
            <p:nvPr/>
          </p:nvSpPr>
          <p:spPr>
            <a:xfrm>
              <a:off x="5550565" y="1327746"/>
              <a:ext cx="3055030" cy="2819456"/>
            </a:xfrm>
            <a:prstGeom prst="wedgeRoundRectCallout">
              <a:avLst>
                <a:gd name="adj1" fmla="val -72559"/>
                <a:gd name="adj2" fmla="val -77788"/>
                <a:gd name="adj3" fmla="val 16667"/>
              </a:avLst>
            </a:prstGeom>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dirty="0" err="1">
                  <a:solidFill>
                    <a:srgbClr val="FFFFFF"/>
                  </a:solidFill>
                  <a:latin typeface="Cambria"/>
                  <a:cs typeface="Cambria"/>
                </a:rPr>
                <a:t>Memramcook</a:t>
              </a:r>
              <a:r>
                <a:rPr lang="fr-FR" dirty="0">
                  <a:solidFill>
                    <a:srgbClr val="FFFFFF"/>
                  </a:solidFill>
                  <a:latin typeface="Cambria"/>
                  <a:cs typeface="Cambria"/>
                </a:rPr>
                <a:t>, N.-B.</a:t>
              </a:r>
            </a:p>
          </p:txBody>
        </p:sp>
        <p:pic>
          <p:nvPicPr>
            <p:cNvPr id="17" name="Image 16" descr="Memramcook_McCord.png"/>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727089" y="1950709"/>
              <a:ext cx="2782109" cy="1925620"/>
            </a:xfrm>
            <a:prstGeom prst="rect">
              <a:avLst/>
            </a:prstGeom>
          </p:spPr>
          <p:style>
            <a:lnRef idx="1">
              <a:schemeClr val="accent1"/>
            </a:lnRef>
            <a:fillRef idx="3">
              <a:schemeClr val="accent1"/>
            </a:fillRef>
            <a:effectRef idx="2">
              <a:schemeClr val="accent1"/>
            </a:effectRef>
            <a:fontRef idx="minor">
              <a:schemeClr val="lt1"/>
            </a:fontRef>
          </p:style>
        </p:pic>
      </p:grpSp>
      <p:sp>
        <p:nvSpPr>
          <p:cNvPr id="5" name="Bulle ronde 4"/>
          <p:cNvSpPr/>
          <p:nvPr/>
        </p:nvSpPr>
        <p:spPr>
          <a:xfrm>
            <a:off x="2081006" y="2486646"/>
            <a:ext cx="4555904" cy="3090421"/>
          </a:xfrm>
          <a:prstGeom prst="wedgeEllipseCallout">
            <a:avLst>
              <a:gd name="adj1" fmla="val -36457"/>
              <a:gd name="adj2" fmla="val -32488"/>
            </a:avLst>
          </a:prstGeom>
          <a:solidFill>
            <a:schemeClr val="tx2">
              <a:alpha val="76000"/>
            </a:schemeClr>
          </a:solidFill>
          <a:ln w="3810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150000"/>
              </a:lnSpc>
            </a:pPr>
            <a:r>
              <a:rPr lang="fr-FR" dirty="0">
                <a:solidFill>
                  <a:srgbClr val="FFFFFF"/>
                </a:solidFill>
                <a:latin typeface="Cambria"/>
                <a:cs typeface="Cambria"/>
              </a:rPr>
              <a:t> on nous a dit que tu </a:t>
            </a:r>
            <a:r>
              <a:rPr lang="fr-FR" dirty="0" err="1">
                <a:solidFill>
                  <a:srgbClr val="FFFFFF"/>
                </a:solidFill>
                <a:latin typeface="Cambria"/>
                <a:cs typeface="Cambria"/>
              </a:rPr>
              <a:t>ten</a:t>
            </a:r>
            <a:r>
              <a:rPr lang="fr-FR" dirty="0">
                <a:solidFill>
                  <a:srgbClr val="FFFFFF"/>
                </a:solidFill>
                <a:latin typeface="Cambria"/>
                <a:cs typeface="Cambria"/>
              </a:rPr>
              <a:t> venais pas encore cette automne on serait si </a:t>
            </a:r>
            <a:r>
              <a:rPr lang="fr-FR" dirty="0" err="1">
                <a:solidFill>
                  <a:srgbClr val="FFFFFF"/>
                </a:solidFill>
                <a:latin typeface="Cambria"/>
                <a:cs typeface="Cambria"/>
              </a:rPr>
              <a:t>contemps</a:t>
            </a:r>
            <a:r>
              <a:rPr lang="fr-FR" dirty="0">
                <a:solidFill>
                  <a:srgbClr val="FFFFFF"/>
                </a:solidFill>
                <a:latin typeface="Cambria"/>
                <a:cs typeface="Cambria"/>
              </a:rPr>
              <a:t> de te </a:t>
            </a:r>
            <a:endParaRPr lang="fr-CA" dirty="0">
              <a:solidFill>
                <a:srgbClr val="FFFFFF"/>
              </a:solidFill>
              <a:latin typeface="Cambria"/>
              <a:cs typeface="Cambria"/>
            </a:endParaRPr>
          </a:p>
          <a:p>
            <a:pPr>
              <a:lnSpc>
                <a:spcPct val="150000"/>
              </a:lnSpc>
            </a:pPr>
            <a:r>
              <a:rPr lang="fr-FR" dirty="0">
                <a:solidFill>
                  <a:srgbClr val="FFFFFF"/>
                </a:solidFill>
                <a:latin typeface="Cambria"/>
                <a:cs typeface="Cambria"/>
              </a:rPr>
              <a:t>voir </a:t>
            </a:r>
          </a:p>
          <a:p>
            <a:pPr>
              <a:lnSpc>
                <a:spcPct val="150000"/>
              </a:lnSpc>
            </a:pPr>
            <a:r>
              <a:rPr lang="fr-FR" dirty="0">
                <a:solidFill>
                  <a:srgbClr val="FFFFFF"/>
                </a:solidFill>
                <a:latin typeface="Cambria"/>
                <a:cs typeface="Cambria"/>
              </a:rPr>
              <a:t>(</a:t>
            </a:r>
            <a:r>
              <a:rPr lang="fr-FR" dirty="0" err="1">
                <a:solidFill>
                  <a:srgbClr val="FFFFFF"/>
                </a:solidFill>
                <a:latin typeface="Cambria"/>
                <a:cs typeface="Cambria"/>
              </a:rPr>
              <a:t>Euphémie</a:t>
            </a:r>
            <a:r>
              <a:rPr lang="fr-FR" dirty="0">
                <a:solidFill>
                  <a:srgbClr val="FFFFFF"/>
                </a:solidFill>
                <a:latin typeface="Cambria"/>
                <a:cs typeface="Cambria"/>
              </a:rPr>
              <a:t> Bourgeois)</a:t>
            </a:r>
            <a:r>
              <a:rPr lang="fr-CA" dirty="0">
                <a:solidFill>
                  <a:srgbClr val="FFFFFF"/>
                </a:solidFill>
                <a:latin typeface="Cambria"/>
                <a:cs typeface="Cambria"/>
              </a:rPr>
              <a:t> </a:t>
            </a:r>
          </a:p>
        </p:txBody>
      </p:sp>
      <p:sp>
        <p:nvSpPr>
          <p:cNvPr id="18" name="Bulle ronde 17"/>
          <p:cNvSpPr/>
          <p:nvPr/>
        </p:nvSpPr>
        <p:spPr>
          <a:xfrm>
            <a:off x="2081006" y="2486646"/>
            <a:ext cx="4555904" cy="3125843"/>
          </a:xfrm>
          <a:prstGeom prst="wedgeEllipseCallout">
            <a:avLst>
              <a:gd name="adj1" fmla="val 37423"/>
              <a:gd name="adj2" fmla="val -31766"/>
            </a:avLst>
          </a:prstGeom>
          <a:solidFill>
            <a:schemeClr val="tx2">
              <a:alpha val="76000"/>
            </a:schemeClr>
          </a:solidFill>
          <a:ln w="3810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150000"/>
              </a:lnSpc>
            </a:pPr>
            <a:r>
              <a:rPr lang="fr-FR" dirty="0">
                <a:solidFill>
                  <a:srgbClr val="FFFFFF"/>
                </a:solidFill>
                <a:latin typeface="Cambria"/>
                <a:cs typeface="Cambria"/>
              </a:rPr>
              <a:t>  vous direz a </a:t>
            </a:r>
            <a:r>
              <a:rPr lang="fr-FR" dirty="0" err="1">
                <a:solidFill>
                  <a:srgbClr val="FFFFFF"/>
                </a:solidFill>
                <a:latin typeface="Cambria"/>
                <a:cs typeface="Cambria"/>
              </a:rPr>
              <a:t>Alphé</a:t>
            </a:r>
            <a:r>
              <a:rPr lang="fr-FR" dirty="0">
                <a:solidFill>
                  <a:srgbClr val="FFFFFF"/>
                </a:solidFill>
                <a:latin typeface="Cambria"/>
                <a:cs typeface="Cambria"/>
              </a:rPr>
              <a:t> que les deux </a:t>
            </a:r>
            <a:r>
              <a:rPr lang="fr-FR" dirty="0" err="1">
                <a:solidFill>
                  <a:srgbClr val="FFFFFF"/>
                </a:solidFill>
                <a:latin typeface="Cambria"/>
                <a:cs typeface="Cambria"/>
              </a:rPr>
              <a:t>chevalle</a:t>
            </a:r>
            <a:r>
              <a:rPr lang="fr-FR" dirty="0">
                <a:solidFill>
                  <a:srgbClr val="FFFFFF"/>
                </a:solidFill>
                <a:latin typeface="Cambria"/>
                <a:cs typeface="Cambria"/>
              </a:rPr>
              <a:t> qui </a:t>
            </a:r>
            <a:r>
              <a:rPr lang="fr-FR" dirty="0" err="1">
                <a:solidFill>
                  <a:srgbClr val="FFFFFF"/>
                </a:solidFill>
                <a:latin typeface="Cambria"/>
                <a:cs typeface="Cambria"/>
              </a:rPr>
              <a:t>draivai</a:t>
            </a:r>
            <a:r>
              <a:rPr lang="fr-FR" dirty="0">
                <a:solidFill>
                  <a:srgbClr val="FFFFFF"/>
                </a:solidFill>
                <a:latin typeface="Cambria"/>
                <a:cs typeface="Cambria"/>
              </a:rPr>
              <a:t> l’été passez ne </a:t>
            </a:r>
            <a:r>
              <a:rPr lang="fr-FR" dirty="0" err="1">
                <a:solidFill>
                  <a:srgbClr val="FFFFFF"/>
                </a:solidFill>
                <a:latin typeface="Cambria"/>
                <a:cs typeface="Cambria"/>
              </a:rPr>
              <a:t>voulion</a:t>
            </a:r>
            <a:r>
              <a:rPr lang="fr-FR" dirty="0">
                <a:solidFill>
                  <a:srgbClr val="FFFFFF"/>
                </a:solidFill>
                <a:latin typeface="Cambria"/>
                <a:cs typeface="Cambria"/>
              </a:rPr>
              <a:t> pas </a:t>
            </a:r>
            <a:r>
              <a:rPr lang="fr-FR" dirty="0" err="1">
                <a:solidFill>
                  <a:srgbClr val="FFFFFF"/>
                </a:solidFill>
                <a:latin typeface="Cambria"/>
                <a:cs typeface="Cambria"/>
              </a:rPr>
              <a:t>haller</a:t>
            </a:r>
            <a:r>
              <a:rPr lang="fr-FR" dirty="0">
                <a:solidFill>
                  <a:srgbClr val="FFFFFF"/>
                </a:solidFill>
                <a:latin typeface="Cambria"/>
                <a:cs typeface="Cambria"/>
              </a:rPr>
              <a:t> une livre </a:t>
            </a:r>
          </a:p>
          <a:p>
            <a:pPr>
              <a:lnSpc>
                <a:spcPct val="150000"/>
              </a:lnSpc>
            </a:pPr>
            <a:r>
              <a:rPr lang="fr-FR" dirty="0">
                <a:solidFill>
                  <a:srgbClr val="FFFFFF"/>
                </a:solidFill>
                <a:latin typeface="Cambria"/>
                <a:cs typeface="Cambria"/>
              </a:rPr>
              <a:t>(Patrick Landry, 10 mai 1904)</a:t>
            </a:r>
            <a:endParaRPr lang="fr-CA" dirty="0">
              <a:solidFill>
                <a:srgbClr val="FFFFFF"/>
              </a:solidFill>
              <a:latin typeface="Cambria"/>
              <a:cs typeface="Cambria"/>
            </a:endParaRPr>
          </a:p>
        </p:txBody>
      </p:sp>
      <p:sp>
        <p:nvSpPr>
          <p:cNvPr id="15" name="Espace réservé du pied de page 4">
            <a:extLst>
              <a:ext uri="{FF2B5EF4-FFF2-40B4-BE49-F238E27FC236}">
                <a16:creationId xmlns:a16="http://schemas.microsoft.com/office/drawing/2014/main" xmlns="" id="{A33C82FE-679C-F04F-8070-D47AEE0746E4}"/>
              </a:ext>
            </a:extLst>
          </p:cNvPr>
          <p:cNvSpPr txBox="1">
            <a:spLocks/>
          </p:cNvSpPr>
          <p:nvPr/>
        </p:nvSpPr>
        <p:spPr>
          <a:xfrm>
            <a:off x="-10160" y="649287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13363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E4DDDE-0981-0F44-A20B-58A94BEC0403}"/>
              </a:ext>
            </a:extLst>
          </p:cNvPr>
          <p:cNvSpPr>
            <a:spLocks noGrp="1"/>
          </p:cNvSpPr>
          <p:nvPr>
            <p:ph type="title"/>
          </p:nvPr>
        </p:nvSpPr>
        <p:spPr>
          <a:xfrm>
            <a:off x="-10160" y="542925"/>
            <a:ext cx="9154160" cy="714376"/>
          </a:xfrm>
        </p:spPr>
        <p:txBody>
          <a:bodyPr>
            <a:normAutofit/>
          </a:bodyPr>
          <a:lstStyle/>
          <a:p>
            <a:r>
              <a:rPr lang="fr-FR" i="1" cap="all" dirty="0"/>
              <a:t>Bonsoir la muette, </a:t>
            </a:r>
            <a:r>
              <a:rPr lang="fr-FR" cap="all" dirty="0"/>
              <a:t>éd. Sémaphore, 2016</a:t>
            </a:r>
            <a:endParaRPr lang="fr-FR" dirty="0"/>
          </a:p>
        </p:txBody>
      </p:sp>
      <p:pic>
        <p:nvPicPr>
          <p:cNvPr id="4" name="Espace réservé du contenu 3" descr="Capture d’écran 2019-05-08 à 12.21.02.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660" y="1600200"/>
            <a:ext cx="3562854" cy="4800600"/>
          </a:xfrm>
          <a:prstGeom prst="rect">
            <a:avLst/>
          </a:prstGeom>
        </p:spPr>
      </p:pic>
      <p:sp>
        <p:nvSpPr>
          <p:cNvPr id="5" name="Espace réservé du pied de page 4">
            <a:extLst>
              <a:ext uri="{FF2B5EF4-FFF2-40B4-BE49-F238E27FC236}">
                <a16:creationId xmlns:a16="http://schemas.microsoft.com/office/drawing/2014/main" xmlns="" id="{852F4F74-580F-7F43-B6B8-FA41E139DB6D}"/>
              </a:ext>
            </a:extLst>
          </p:cNvPr>
          <p:cNvSpPr txBox="1">
            <a:spLocks/>
          </p:cNvSpPr>
          <p:nvPr/>
        </p:nvSpPr>
        <p:spPr>
          <a:xfrm>
            <a:off x="0" y="645175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6174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BONSOIR LA MUETTE</a:t>
            </a:r>
            <a:r>
              <a:rPr lang="fr-FR" dirty="0"/>
              <a:t>, 2016</a:t>
            </a:r>
            <a:endParaRPr lang="fr-FR" i="1" dirty="0"/>
          </a:p>
        </p:txBody>
      </p:sp>
      <p:sp>
        <p:nvSpPr>
          <p:cNvPr id="5" name="Rectangle 4"/>
          <p:cNvSpPr/>
          <p:nvPr/>
        </p:nvSpPr>
        <p:spPr>
          <a:xfrm>
            <a:off x="178420" y="1745672"/>
            <a:ext cx="8720142" cy="4339649"/>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647025" y="1976298"/>
            <a:ext cx="7556500" cy="4339650"/>
          </a:xfrm>
          <a:prstGeom prst="rect">
            <a:avLst/>
          </a:prstGeom>
        </p:spPr>
        <p:txBody>
          <a:bodyPr wrap="square">
            <a:spAutoFit/>
          </a:bodyPr>
          <a:lstStyle/>
          <a:p>
            <a:r>
              <a:rPr lang="fr-FR" sz="2400" dirty="0">
                <a:solidFill>
                  <a:schemeClr val="bg1"/>
                </a:solidFill>
                <a:latin typeface="Cambria" charset="0"/>
                <a:ea typeface="Cambria" charset="0"/>
                <a:cs typeface="Cambria" charset="0"/>
              </a:rPr>
              <a:t>« Cette absence de sonorité m’</a:t>
            </a:r>
            <a:r>
              <a:rPr lang="fr-FR" sz="2400" dirty="0" err="1">
                <a:solidFill>
                  <a:schemeClr val="bg1"/>
                </a:solidFill>
                <a:latin typeface="Cambria" charset="0"/>
                <a:ea typeface="Cambria" charset="0"/>
                <a:cs typeface="Cambria" charset="0"/>
              </a:rPr>
              <a:t>emp</a:t>
            </a:r>
            <a:r>
              <a:rPr lang="fr-CA" sz="2400" dirty="0" err="1">
                <a:solidFill>
                  <a:schemeClr val="bg1"/>
                </a:solidFill>
                <a:latin typeface="Cambria" charset="0"/>
                <a:ea typeface="Cambria" charset="0"/>
                <a:cs typeface="Cambria" charset="0"/>
              </a:rPr>
              <a:t>ê</a:t>
            </a:r>
            <a:r>
              <a:rPr lang="fr-FR" sz="2400" dirty="0" err="1">
                <a:solidFill>
                  <a:schemeClr val="bg1"/>
                </a:solidFill>
                <a:latin typeface="Cambria" charset="0"/>
                <a:ea typeface="Cambria" charset="0"/>
                <a:cs typeface="Cambria" charset="0"/>
              </a:rPr>
              <a:t>chait</a:t>
            </a:r>
            <a:r>
              <a:rPr lang="fr-FR" sz="2400" dirty="0">
                <a:solidFill>
                  <a:schemeClr val="bg1"/>
                </a:solidFill>
                <a:latin typeface="Cambria" charset="0"/>
                <a:ea typeface="Cambria" charset="0"/>
                <a:cs typeface="Cambria" charset="0"/>
              </a:rPr>
              <a:t> de situer les limites de mon corps. Je devenais maladroite, muette mais également presque aveugle. Je heurtais les coins de table, je n’entendais plus mon nom. En dérive, je m’isolais pour éviter la collision avec cet espace dont le rythme me déroutait. Il y avait là trop de bruit, trop de gens, trop de paroles échangées et de cris. J’aurais</a:t>
            </a:r>
          </a:p>
          <a:p>
            <a:r>
              <a:rPr lang="fr-FR" sz="2400" dirty="0">
                <a:solidFill>
                  <a:schemeClr val="bg1"/>
                </a:solidFill>
                <a:latin typeface="Cambria" charset="0"/>
                <a:ea typeface="Cambria" charset="0"/>
                <a:cs typeface="Cambria" charset="0"/>
              </a:rPr>
              <a:t>parfois voulu y replonger mais, retranchée dans un coin, j’étais terrifiée à l’idée du cataclysme qu’engendrerait ma voix. »</a:t>
            </a:r>
            <a:endParaRPr lang="fr-CA" dirty="0">
              <a:solidFill>
                <a:schemeClr val="bg1"/>
              </a:solidFill>
              <a:latin typeface="Cambria" charset="0"/>
              <a:ea typeface="Cambria" charset="0"/>
              <a:cs typeface="Cambria" charset="0"/>
            </a:endParaRPr>
          </a:p>
          <a:p>
            <a:pPr defTabSz="342900">
              <a:lnSpc>
                <a:spcPct val="200000"/>
              </a:lnSpc>
            </a:pPr>
            <a:endParaRPr lang="fr-FR" dirty="0">
              <a:solidFill>
                <a:schemeClr val="bg1"/>
              </a:solidFill>
              <a:latin typeface="Cambria" charset="0"/>
              <a:ea typeface="Cambria" charset="0"/>
              <a:cs typeface="Cambria" charset="0"/>
            </a:endParaRPr>
          </a:p>
        </p:txBody>
      </p:sp>
      <p:sp>
        <p:nvSpPr>
          <p:cNvPr id="6" name="Espace réservé du pied de page 4">
            <a:extLst>
              <a:ext uri="{FF2B5EF4-FFF2-40B4-BE49-F238E27FC236}">
                <a16:creationId xmlns:a16="http://schemas.microsoft.com/office/drawing/2014/main" xmlns="" id="{7570E672-48B6-1E4D-A3AE-E46A450E6604}"/>
              </a:ext>
            </a:extLst>
          </p:cNvPr>
          <p:cNvSpPr txBox="1">
            <a:spLocks/>
          </p:cNvSpPr>
          <p:nvPr/>
        </p:nvSpPr>
        <p:spPr>
          <a:xfrm>
            <a:off x="-10160" y="649287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8924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BONSOIR LA MUETTE</a:t>
            </a:r>
            <a:r>
              <a:rPr lang="fr-FR" dirty="0"/>
              <a:t>, 2016</a:t>
            </a:r>
            <a:endParaRPr lang="fr-FR" i="1" dirty="0"/>
          </a:p>
        </p:txBody>
      </p:sp>
      <p:sp>
        <p:nvSpPr>
          <p:cNvPr id="5" name="Rectangle 4"/>
          <p:cNvSpPr/>
          <p:nvPr/>
        </p:nvSpPr>
        <p:spPr>
          <a:xfrm>
            <a:off x="304800" y="2311400"/>
            <a:ext cx="8593762" cy="2933700"/>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825500" y="2682385"/>
            <a:ext cx="7658100" cy="2677656"/>
          </a:xfrm>
          <a:prstGeom prst="rect">
            <a:avLst/>
          </a:prstGeom>
        </p:spPr>
        <p:txBody>
          <a:bodyPr wrap="square">
            <a:spAutoFit/>
          </a:bodyPr>
          <a:lstStyle/>
          <a:p>
            <a:r>
              <a:rPr lang="fr-FR" sz="2400" dirty="0">
                <a:solidFill>
                  <a:schemeClr val="bg1"/>
                </a:solidFill>
                <a:latin typeface="Cambria" charset="0"/>
                <a:ea typeface="Cambria" charset="0"/>
                <a:cs typeface="Cambria" charset="0"/>
              </a:rPr>
              <a:t>« Plus d’un an après, quand la parole m’est revenue, elle s’est installée pour mieux taire ce qui ne pouvait être dit. Des sons, là, pour détruire les traces. Pour ensevelir le souvenir. Un lent renfermement au plus profond de soi. »</a:t>
            </a:r>
          </a:p>
          <a:p>
            <a:pPr defTabSz="342900">
              <a:lnSpc>
                <a:spcPct val="200000"/>
              </a:lnSpc>
            </a:pPr>
            <a:endParaRPr lang="fr-CA" dirty="0">
              <a:solidFill>
                <a:srgbClr val="FFFFFF"/>
              </a:solidFill>
              <a:latin typeface="Cambria"/>
              <a:cs typeface="Cambria"/>
            </a:endParaRP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C87F593A-5340-0A48-A2C0-0C123A421669}"/>
              </a:ext>
            </a:extLst>
          </p:cNvPr>
          <p:cNvSpPr txBox="1">
            <a:spLocks/>
          </p:cNvSpPr>
          <p:nvPr/>
        </p:nvSpPr>
        <p:spPr>
          <a:xfrm>
            <a:off x="-10160" y="6485209"/>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6302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BONSOIR LA MUETTE</a:t>
            </a:r>
            <a:r>
              <a:rPr lang="fr-FR" dirty="0"/>
              <a:t>, 2016</a:t>
            </a:r>
            <a:endParaRPr lang="fr-FR" i="1" dirty="0"/>
          </a:p>
        </p:txBody>
      </p:sp>
      <p:sp>
        <p:nvSpPr>
          <p:cNvPr id="5" name="Rectangle 4"/>
          <p:cNvSpPr/>
          <p:nvPr/>
        </p:nvSpPr>
        <p:spPr>
          <a:xfrm>
            <a:off x="178419" y="2021984"/>
            <a:ext cx="8720143" cy="4189245"/>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800100" y="2212485"/>
            <a:ext cx="7823200" cy="4893647"/>
          </a:xfrm>
          <a:prstGeom prst="rect">
            <a:avLst/>
          </a:prstGeom>
        </p:spPr>
        <p:txBody>
          <a:bodyPr wrap="square">
            <a:spAutoFit/>
          </a:bodyPr>
          <a:lstStyle/>
          <a:p>
            <a:r>
              <a:rPr lang="fr-FR" sz="2400" dirty="0">
                <a:solidFill>
                  <a:schemeClr val="bg1"/>
                </a:solidFill>
                <a:latin typeface="Cambria" charset="0"/>
                <a:ea typeface="Cambria" charset="0"/>
                <a:cs typeface="Cambria" charset="0"/>
              </a:rPr>
              <a:t>« Il me demanda ce que je lui reprochais exactement. Je ne savais plus. Sans agresseur qui en garde la mémoire, les agressions existaient-elles encore ? […] Ce qui était agression pour moi était plaisir pour P.; nous étions mêlés, corps à corps, dans une mémoire commune. J’étais prise de panique. Son regard sur moi, qui détaillait mon corps, n’avait pas vieilli. Pire que la mort, je sentais que je continuais à vivre dans sa mémoire, à y être violée à répétition, au moment où il voudrait bien démarrer son spectacle intérieur. »</a:t>
            </a:r>
          </a:p>
          <a:p>
            <a:pPr defTabSz="342900">
              <a:lnSpc>
                <a:spcPct val="200000"/>
              </a:lnSpc>
            </a:pPr>
            <a:endParaRPr lang="fr-CA" dirty="0">
              <a:solidFill>
                <a:srgbClr val="FFFFFF"/>
              </a:solidFill>
              <a:latin typeface="Cambria"/>
              <a:cs typeface="Cambria"/>
            </a:endParaRP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F23FDC34-AD55-8F49-8D93-59D3C750BFBE}"/>
              </a:ext>
            </a:extLst>
          </p:cNvPr>
          <p:cNvSpPr txBox="1">
            <a:spLocks/>
          </p:cNvSpPr>
          <p:nvPr/>
        </p:nvSpPr>
        <p:spPr>
          <a:xfrm>
            <a:off x="19515" y="6427517"/>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19873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 y="542925"/>
            <a:ext cx="9154160" cy="714376"/>
          </a:xfrm>
        </p:spPr>
        <p:txBody>
          <a:bodyPr/>
          <a:lstStyle/>
          <a:p>
            <a:r>
              <a:rPr lang="fr-FR" i="1" dirty="0"/>
              <a:t>BONSOIR LA MUETTE</a:t>
            </a:r>
            <a:r>
              <a:rPr lang="fr-FR" dirty="0"/>
              <a:t>, 2016</a:t>
            </a:r>
          </a:p>
        </p:txBody>
      </p:sp>
      <p:sp>
        <p:nvSpPr>
          <p:cNvPr id="5" name="Rectangle 4"/>
          <p:cNvSpPr/>
          <p:nvPr/>
        </p:nvSpPr>
        <p:spPr>
          <a:xfrm>
            <a:off x="301083" y="2021985"/>
            <a:ext cx="8597480" cy="3046988"/>
          </a:xfrm>
          <a:prstGeom prst="rect">
            <a:avLst/>
          </a:prstGeom>
          <a:solidFill>
            <a:schemeClr val="tx2">
              <a:alpha val="59000"/>
            </a:schemeClr>
          </a:solidFill>
          <a:ln w="38100" cmpd="sng">
            <a:noFill/>
          </a:ln>
          <a:effectLst>
            <a:softEdge rad="1270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788225" y="2518335"/>
            <a:ext cx="7823200" cy="3046988"/>
          </a:xfrm>
          <a:prstGeom prst="rect">
            <a:avLst/>
          </a:prstGeom>
        </p:spPr>
        <p:txBody>
          <a:bodyPr wrap="square">
            <a:spAutoFit/>
          </a:bodyPr>
          <a:lstStyle/>
          <a:p>
            <a:r>
              <a:rPr lang="fr-FR" sz="2400" dirty="0">
                <a:solidFill>
                  <a:schemeClr val="bg1"/>
                </a:solidFill>
                <a:latin typeface="Cambria" charset="0"/>
                <a:ea typeface="Cambria" charset="0"/>
                <a:cs typeface="Cambria" charset="0"/>
              </a:rPr>
              <a:t>« Je vivais dans la terreur qu’il parle, qu’il répète ce que j’avais dit, que cela se sache. Si je parlais, il parlerait. Il avait le pouvoir de rendre publique ma honte quand bon lui semblerait, à sa guise et à son heure. Jusqu’à cette heure. »</a:t>
            </a:r>
          </a:p>
          <a:p>
            <a:pPr defTabSz="342900">
              <a:lnSpc>
                <a:spcPct val="200000"/>
              </a:lnSpc>
            </a:pPr>
            <a:endParaRPr lang="fr-CA" dirty="0">
              <a:solidFill>
                <a:srgbClr val="FFFFFF"/>
              </a:solidFill>
              <a:latin typeface="Cambria"/>
              <a:cs typeface="Cambria"/>
            </a:endParaRPr>
          </a:p>
          <a:p>
            <a:pPr defTabSz="342900">
              <a:lnSpc>
                <a:spcPct val="200000"/>
              </a:lnSpc>
            </a:pPr>
            <a:endParaRPr lang="fr-FR" dirty="0"/>
          </a:p>
        </p:txBody>
      </p:sp>
      <p:sp>
        <p:nvSpPr>
          <p:cNvPr id="6" name="Espace réservé du pied de page 4">
            <a:extLst>
              <a:ext uri="{FF2B5EF4-FFF2-40B4-BE49-F238E27FC236}">
                <a16:creationId xmlns:a16="http://schemas.microsoft.com/office/drawing/2014/main" xmlns="" id="{9736E08E-C500-7142-AAD2-DF52069A5E98}"/>
              </a:ext>
            </a:extLst>
          </p:cNvPr>
          <p:cNvSpPr txBox="1">
            <a:spLocks/>
          </p:cNvSpPr>
          <p:nvPr/>
        </p:nvSpPr>
        <p:spPr>
          <a:xfrm>
            <a:off x="0" y="6451755"/>
            <a:ext cx="5752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600">
                <a:solidFill>
                  <a:schemeClr val="bg1"/>
                </a:solidFill>
                <a:latin typeface="Cambria" panose="02040503050406030204" pitchFamily="18" charset="0"/>
                <a:ea typeface="ＭＳ Ｐゴシック" pitchFamily="34" charset="-128"/>
              </a:rPr>
              <a:t>© France Martineau, 2019</a:t>
            </a:r>
            <a:endParaRPr lang="fr-FR" sz="1600" dirty="0">
              <a:solidFill>
                <a:schemeClr val="bg1"/>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208358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9000"/>
          </a:schemeClr>
        </a:solidFill>
        <a:ln w="38100" cmpd="sng">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11943</TotalTime>
  <Words>366</Words>
  <Application>Microsoft Office PowerPoint</Application>
  <PresentationFormat>Affichage à l'écran (4:3)</PresentationFormat>
  <Paragraphs>79</Paragraphs>
  <Slides>16</Slides>
  <Notes>5</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Conception personnalisée</vt:lpstr>
      <vt:lpstr>Parler entre les lignes</vt:lpstr>
      <vt:lpstr>LE LABORATOIRE  POLYPHONIES DU FRANÇAIS</vt:lpstr>
      <vt:lpstr>Présentation PowerPoint</vt:lpstr>
      <vt:lpstr>CORRESPONDANCES FAMILIALES ET TRAJECTOIRES DE VIE</vt:lpstr>
      <vt:lpstr>Bonsoir la muette, éd. Sémaphore, 2016</vt:lpstr>
      <vt:lpstr>BONSOIR LA MUETTE, 2016</vt:lpstr>
      <vt:lpstr>BONSOIR LA MUETTE, 2016</vt:lpstr>
      <vt:lpstr>BONSOIR LA MUETTE, 2016</vt:lpstr>
      <vt:lpstr>BONSOIR LA MUETTE, 2016</vt:lpstr>
      <vt:lpstr>RESSACS, ÉD. SÉMAPHORE, 2019</vt:lpstr>
      <vt:lpstr>RESSACS, 2019</vt:lpstr>
      <vt:lpstr>RESSACS, 2019</vt:lpstr>
      <vt:lpstr>RESSACS, 2019</vt:lpstr>
      <vt:lpstr>RESSACS, 2019</vt:lpstr>
      <vt:lpstr>RESSACS, 2019</vt:lpstr>
      <vt:lpstr>RESSACS, 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Marie-Claude Séguin</dc:creator>
  <cp:lastModifiedBy>Auteur anonyme</cp:lastModifiedBy>
  <cp:revision>674</cp:revision>
  <dcterms:created xsi:type="dcterms:W3CDTF">2016-03-01T13:07:10Z</dcterms:created>
  <dcterms:modified xsi:type="dcterms:W3CDTF">2019-07-11T14:49:28Z</dcterms:modified>
</cp:coreProperties>
</file>