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471" r:id="rId3"/>
    <p:sldId id="425" r:id="rId4"/>
    <p:sldId id="426" r:id="rId5"/>
    <p:sldId id="476" r:id="rId6"/>
    <p:sldId id="479" r:id="rId7"/>
    <p:sldId id="480" r:id="rId8"/>
    <p:sldId id="481" r:id="rId9"/>
    <p:sldId id="499" r:id="rId10"/>
    <p:sldId id="489" r:id="rId11"/>
    <p:sldId id="492" r:id="rId12"/>
    <p:sldId id="491" r:id="rId13"/>
    <p:sldId id="490" r:id="rId14"/>
    <p:sldId id="497" r:id="rId15"/>
    <p:sldId id="513" r:id="rId16"/>
    <p:sldId id="505" r:id="rId17"/>
    <p:sldId id="510" r:id="rId18"/>
    <p:sldId id="498" r:id="rId19"/>
    <p:sldId id="494" r:id="rId20"/>
    <p:sldId id="504" r:id="rId21"/>
    <p:sldId id="500" r:id="rId22"/>
    <p:sldId id="502" r:id="rId23"/>
    <p:sldId id="496" r:id="rId24"/>
    <p:sldId id="507" r:id="rId25"/>
    <p:sldId id="482" r:id="rId26"/>
    <p:sldId id="483" r:id="rId27"/>
    <p:sldId id="488" r:id="rId28"/>
    <p:sldId id="503" r:id="rId29"/>
    <p:sldId id="475" r:id="rId30"/>
    <p:sldId id="495" r:id="rId31"/>
    <p:sldId id="506" r:id="rId32"/>
    <p:sldId id="512" r:id="rId33"/>
  </p:sldIdLst>
  <p:sldSz cx="9144000" cy="6858000" type="screen4x3"/>
  <p:notesSz cx="10234613" cy="146621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4434998" cy="733108"/>
          </a:xfrm>
          <a:prstGeom prst="rect">
            <a:avLst/>
          </a:prstGeom>
        </p:spPr>
        <p:txBody>
          <a:bodyPr vert="horz" lIns="142250" tIns="71125" rIns="142250" bIns="71125" rtlCol="0"/>
          <a:lstStyle>
            <a:lvl1pPr algn="l">
              <a:defRPr sz="1900"/>
            </a:lvl1pPr>
          </a:lstStyle>
          <a:p>
            <a:endParaRPr lang="en-US"/>
          </a:p>
        </p:txBody>
      </p:sp>
      <p:sp>
        <p:nvSpPr>
          <p:cNvPr id="3" name="Espace réservé de la date 2"/>
          <p:cNvSpPr>
            <a:spLocks noGrp="1"/>
          </p:cNvSpPr>
          <p:nvPr>
            <p:ph type="dt" idx="1"/>
          </p:nvPr>
        </p:nvSpPr>
        <p:spPr>
          <a:xfrm>
            <a:off x="5797248" y="2"/>
            <a:ext cx="4434998" cy="733108"/>
          </a:xfrm>
          <a:prstGeom prst="rect">
            <a:avLst/>
          </a:prstGeom>
        </p:spPr>
        <p:txBody>
          <a:bodyPr vert="horz" lIns="142250" tIns="71125" rIns="142250" bIns="71125" rtlCol="0"/>
          <a:lstStyle>
            <a:lvl1pPr algn="r">
              <a:defRPr sz="1900"/>
            </a:lvl1pPr>
          </a:lstStyle>
          <a:p>
            <a:fld id="{8D03A05A-0D0A-440C-85B4-E7C9D4794E81}" type="datetimeFigureOut">
              <a:rPr lang="en-US" smtClean="0"/>
              <a:t>7/9/2019</a:t>
            </a:fld>
            <a:endParaRPr lang="en-US"/>
          </a:p>
        </p:txBody>
      </p:sp>
      <p:sp>
        <p:nvSpPr>
          <p:cNvPr id="4" name="Espace réservé de l'image des diapositives 3"/>
          <p:cNvSpPr>
            <a:spLocks noGrp="1" noRot="1" noChangeAspect="1"/>
          </p:cNvSpPr>
          <p:nvPr>
            <p:ph type="sldImg" idx="2"/>
          </p:nvPr>
        </p:nvSpPr>
        <p:spPr>
          <a:xfrm>
            <a:off x="1452563" y="1100138"/>
            <a:ext cx="7329487" cy="5497512"/>
          </a:xfrm>
          <a:prstGeom prst="rect">
            <a:avLst/>
          </a:prstGeom>
          <a:noFill/>
          <a:ln w="12700">
            <a:solidFill>
              <a:prstClr val="black"/>
            </a:solidFill>
          </a:ln>
        </p:spPr>
        <p:txBody>
          <a:bodyPr vert="horz" lIns="142250" tIns="71125" rIns="142250" bIns="71125" rtlCol="0" anchor="ctr"/>
          <a:lstStyle/>
          <a:p>
            <a:endParaRPr lang="en-US"/>
          </a:p>
        </p:txBody>
      </p:sp>
      <p:sp>
        <p:nvSpPr>
          <p:cNvPr id="5" name="Espace réservé des commentaires 4"/>
          <p:cNvSpPr>
            <a:spLocks noGrp="1"/>
          </p:cNvSpPr>
          <p:nvPr>
            <p:ph type="body" sz="quarter" idx="3"/>
          </p:nvPr>
        </p:nvSpPr>
        <p:spPr>
          <a:xfrm>
            <a:off x="1023462" y="6964521"/>
            <a:ext cx="8187690" cy="6597968"/>
          </a:xfrm>
          <a:prstGeom prst="rect">
            <a:avLst/>
          </a:prstGeom>
        </p:spPr>
        <p:txBody>
          <a:bodyPr vert="horz" lIns="142250" tIns="71125" rIns="142250" bIns="7112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1" y="13926498"/>
            <a:ext cx="4434998" cy="733108"/>
          </a:xfrm>
          <a:prstGeom prst="rect">
            <a:avLst/>
          </a:prstGeom>
        </p:spPr>
        <p:txBody>
          <a:bodyPr vert="horz" lIns="142250" tIns="71125" rIns="142250" bIns="71125" rtlCol="0" anchor="b"/>
          <a:lstStyle>
            <a:lvl1pPr algn="l">
              <a:defRPr sz="1900"/>
            </a:lvl1pPr>
          </a:lstStyle>
          <a:p>
            <a:endParaRPr lang="en-US"/>
          </a:p>
        </p:txBody>
      </p:sp>
      <p:sp>
        <p:nvSpPr>
          <p:cNvPr id="7" name="Espace réservé du numéro de diapositive 6"/>
          <p:cNvSpPr>
            <a:spLocks noGrp="1"/>
          </p:cNvSpPr>
          <p:nvPr>
            <p:ph type="sldNum" sz="quarter" idx="5"/>
          </p:nvPr>
        </p:nvSpPr>
        <p:spPr>
          <a:xfrm>
            <a:off x="5797248" y="13926498"/>
            <a:ext cx="4434998" cy="733108"/>
          </a:xfrm>
          <a:prstGeom prst="rect">
            <a:avLst/>
          </a:prstGeom>
        </p:spPr>
        <p:txBody>
          <a:bodyPr vert="horz" lIns="142250" tIns="71125" rIns="142250" bIns="71125" rtlCol="0" anchor="b"/>
          <a:lstStyle>
            <a:lvl1pPr algn="r">
              <a:defRPr sz="1900"/>
            </a:lvl1pPr>
          </a:lstStyle>
          <a:p>
            <a:fld id="{26422868-AFB2-41FD-B009-CFE7E417D52F}" type="slidenum">
              <a:rPr lang="en-US" smtClean="0"/>
              <a:t>‹N°›</a:t>
            </a:fld>
            <a:endParaRPr lang="en-US"/>
          </a:p>
        </p:txBody>
      </p:sp>
    </p:spTree>
    <p:extLst>
      <p:ext uri="{BB962C8B-B14F-4D97-AF65-F5344CB8AC3E}">
        <p14:creationId xmlns:p14="http://schemas.microsoft.com/office/powerpoint/2010/main" val="138142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422868-AFB2-41FD-B009-CFE7E417D52F}" type="slidenum">
              <a:rPr lang="en-US" smtClean="0"/>
              <a:t>1</a:t>
            </a:fld>
            <a:endParaRPr lang="en-US"/>
          </a:p>
        </p:txBody>
      </p:sp>
    </p:spTree>
    <p:extLst>
      <p:ext uri="{BB962C8B-B14F-4D97-AF65-F5344CB8AC3E}">
        <p14:creationId xmlns:p14="http://schemas.microsoft.com/office/powerpoint/2010/main" val="11993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0811BD8-A030-4C41-B0C3-B11E6D429787}" type="datetimeFigureOut">
              <a:rPr lang="fr-FR" smtClean="0"/>
              <a:t>09/07/2019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88D5F-6397-45D5-B895-A7279EE62A2D}" type="slidenum">
              <a:rPr lang="fr-FR" smtClean="0"/>
              <a:t>‹N°›</a:t>
            </a:fld>
            <a:endParaRPr lang="fr-FR"/>
          </a:p>
        </p:txBody>
      </p:sp>
    </p:spTree>
    <p:extLst>
      <p:ext uri="{BB962C8B-B14F-4D97-AF65-F5344CB8AC3E}">
        <p14:creationId xmlns:p14="http://schemas.microsoft.com/office/powerpoint/2010/main" val="415524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0811BD8-A030-4C41-B0C3-B11E6D429787}" type="datetimeFigureOut">
              <a:rPr lang="fr-FR" smtClean="0"/>
              <a:t>09/07/2019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88D5F-6397-45D5-B895-A7279EE62A2D}" type="slidenum">
              <a:rPr lang="fr-FR" smtClean="0"/>
              <a:t>‹N°›</a:t>
            </a:fld>
            <a:endParaRPr lang="fr-FR"/>
          </a:p>
        </p:txBody>
      </p:sp>
    </p:spTree>
    <p:extLst>
      <p:ext uri="{BB962C8B-B14F-4D97-AF65-F5344CB8AC3E}">
        <p14:creationId xmlns:p14="http://schemas.microsoft.com/office/powerpoint/2010/main" val="297973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0811BD8-A030-4C41-B0C3-B11E6D429787}" type="datetimeFigureOut">
              <a:rPr lang="fr-FR" smtClean="0"/>
              <a:t>09/07/2019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88D5F-6397-45D5-B895-A7279EE62A2D}" type="slidenum">
              <a:rPr lang="fr-FR" smtClean="0"/>
              <a:t>‹N°›</a:t>
            </a:fld>
            <a:endParaRPr lang="fr-FR"/>
          </a:p>
        </p:txBody>
      </p:sp>
    </p:spTree>
    <p:extLst>
      <p:ext uri="{BB962C8B-B14F-4D97-AF65-F5344CB8AC3E}">
        <p14:creationId xmlns:p14="http://schemas.microsoft.com/office/powerpoint/2010/main" val="115212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0811BD8-A030-4C41-B0C3-B11E6D429787}" type="datetimeFigureOut">
              <a:rPr lang="fr-FR" smtClean="0"/>
              <a:t>09/07/2019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88D5F-6397-45D5-B895-A7279EE62A2D}" type="slidenum">
              <a:rPr lang="fr-FR" smtClean="0"/>
              <a:t>‹N°›</a:t>
            </a:fld>
            <a:endParaRPr lang="fr-FR"/>
          </a:p>
        </p:txBody>
      </p:sp>
    </p:spTree>
    <p:extLst>
      <p:ext uri="{BB962C8B-B14F-4D97-AF65-F5344CB8AC3E}">
        <p14:creationId xmlns:p14="http://schemas.microsoft.com/office/powerpoint/2010/main" val="78420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0811BD8-A030-4C41-B0C3-B11E6D429787}" type="datetimeFigureOut">
              <a:rPr lang="fr-FR" smtClean="0"/>
              <a:t>09/07/2019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88D5F-6397-45D5-B895-A7279EE62A2D}" type="slidenum">
              <a:rPr lang="fr-FR" smtClean="0"/>
              <a:t>‹N°›</a:t>
            </a:fld>
            <a:endParaRPr lang="fr-FR"/>
          </a:p>
        </p:txBody>
      </p:sp>
    </p:spTree>
    <p:extLst>
      <p:ext uri="{BB962C8B-B14F-4D97-AF65-F5344CB8AC3E}">
        <p14:creationId xmlns:p14="http://schemas.microsoft.com/office/powerpoint/2010/main" val="231049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0811BD8-A030-4C41-B0C3-B11E6D429787}" type="datetimeFigureOut">
              <a:rPr lang="fr-FR" smtClean="0"/>
              <a:t>09/07/2019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388D5F-6397-45D5-B895-A7279EE62A2D}" type="slidenum">
              <a:rPr lang="fr-FR" smtClean="0"/>
              <a:t>‹N°›</a:t>
            </a:fld>
            <a:endParaRPr lang="fr-FR"/>
          </a:p>
        </p:txBody>
      </p:sp>
    </p:spTree>
    <p:extLst>
      <p:ext uri="{BB962C8B-B14F-4D97-AF65-F5344CB8AC3E}">
        <p14:creationId xmlns:p14="http://schemas.microsoft.com/office/powerpoint/2010/main" val="237475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0811BD8-A030-4C41-B0C3-B11E6D429787}" type="datetimeFigureOut">
              <a:rPr lang="fr-FR" smtClean="0"/>
              <a:t>09/07/2019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388D5F-6397-45D5-B895-A7279EE62A2D}" type="slidenum">
              <a:rPr lang="fr-FR" smtClean="0"/>
              <a:t>‹N°›</a:t>
            </a:fld>
            <a:endParaRPr lang="fr-FR"/>
          </a:p>
        </p:txBody>
      </p:sp>
    </p:spTree>
    <p:extLst>
      <p:ext uri="{BB962C8B-B14F-4D97-AF65-F5344CB8AC3E}">
        <p14:creationId xmlns:p14="http://schemas.microsoft.com/office/powerpoint/2010/main" val="110169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0811BD8-A030-4C41-B0C3-B11E6D429787}" type="datetimeFigureOut">
              <a:rPr lang="fr-FR" smtClean="0"/>
              <a:t>09/07/2019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A388D5F-6397-45D5-B895-A7279EE62A2D}" type="slidenum">
              <a:rPr lang="fr-FR" smtClean="0"/>
              <a:t>‹N°›</a:t>
            </a:fld>
            <a:endParaRPr lang="fr-FR"/>
          </a:p>
        </p:txBody>
      </p:sp>
    </p:spTree>
    <p:extLst>
      <p:ext uri="{BB962C8B-B14F-4D97-AF65-F5344CB8AC3E}">
        <p14:creationId xmlns:p14="http://schemas.microsoft.com/office/powerpoint/2010/main" val="287744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0811BD8-A030-4C41-B0C3-B11E6D429787}" type="datetimeFigureOut">
              <a:rPr lang="fr-FR" smtClean="0"/>
              <a:t>09/07/2019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388D5F-6397-45D5-B895-A7279EE62A2D}" type="slidenum">
              <a:rPr lang="fr-FR" smtClean="0"/>
              <a:t>‹N°›</a:t>
            </a:fld>
            <a:endParaRPr lang="fr-FR"/>
          </a:p>
        </p:txBody>
      </p:sp>
    </p:spTree>
    <p:extLst>
      <p:ext uri="{BB962C8B-B14F-4D97-AF65-F5344CB8AC3E}">
        <p14:creationId xmlns:p14="http://schemas.microsoft.com/office/powerpoint/2010/main" val="45516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0811BD8-A030-4C41-B0C3-B11E6D429787}" type="datetimeFigureOut">
              <a:rPr lang="fr-FR" smtClean="0"/>
              <a:t>09/07/2019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388D5F-6397-45D5-B895-A7279EE62A2D}" type="slidenum">
              <a:rPr lang="fr-FR" smtClean="0"/>
              <a:t>‹N°›</a:t>
            </a:fld>
            <a:endParaRPr lang="fr-FR"/>
          </a:p>
        </p:txBody>
      </p:sp>
    </p:spTree>
    <p:extLst>
      <p:ext uri="{BB962C8B-B14F-4D97-AF65-F5344CB8AC3E}">
        <p14:creationId xmlns:p14="http://schemas.microsoft.com/office/powerpoint/2010/main" val="120988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0811BD8-A030-4C41-B0C3-B11E6D429787}" type="datetimeFigureOut">
              <a:rPr lang="fr-FR" smtClean="0"/>
              <a:t>09/07/2019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388D5F-6397-45D5-B895-A7279EE62A2D}" type="slidenum">
              <a:rPr lang="fr-FR" smtClean="0"/>
              <a:t>‹N°›</a:t>
            </a:fld>
            <a:endParaRPr lang="fr-FR"/>
          </a:p>
        </p:txBody>
      </p:sp>
    </p:spTree>
    <p:extLst>
      <p:ext uri="{BB962C8B-B14F-4D97-AF65-F5344CB8AC3E}">
        <p14:creationId xmlns:p14="http://schemas.microsoft.com/office/powerpoint/2010/main" val="397141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11BD8-A030-4C41-B0C3-B11E6D429787}" type="datetimeFigureOut">
              <a:rPr lang="fr-FR" smtClean="0"/>
              <a:t>09/07/2019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88D5F-6397-45D5-B895-A7279EE62A2D}" type="slidenum">
              <a:rPr lang="fr-FR" smtClean="0"/>
              <a:t>‹N°›</a:t>
            </a:fld>
            <a:endParaRPr lang="fr-FR"/>
          </a:p>
        </p:txBody>
      </p:sp>
    </p:spTree>
    <p:extLst>
      <p:ext uri="{BB962C8B-B14F-4D97-AF65-F5344CB8AC3E}">
        <p14:creationId xmlns:p14="http://schemas.microsoft.com/office/powerpoint/2010/main" val="271026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849367"/>
            <a:ext cx="9144000" cy="1470025"/>
          </a:xfrm>
        </p:spPr>
        <p:txBody>
          <a:bodyPr>
            <a:normAutofit/>
          </a:bodyPr>
          <a:lstStyle/>
          <a:p>
            <a:r>
              <a:rPr lang="fr-FR" sz="6000" b="1" cap="small" dirty="0" smtClean="0">
                <a:solidFill>
                  <a:srgbClr val="C00000"/>
                </a:solidFill>
                <a:latin typeface="Calibri Light" panose="020F0302020204030204" pitchFamily="34" charset="0"/>
                <a:cs typeface="Calibri Light" panose="020F0302020204030204" pitchFamily="34" charset="0"/>
              </a:rPr>
              <a:t>Garder le silence</a:t>
            </a:r>
            <a:endParaRPr lang="fr-FR" sz="6000" b="1" cap="small" dirty="0">
              <a:solidFill>
                <a:srgbClr val="C00000"/>
              </a:solidFill>
              <a:latin typeface="Calibri Light" panose="020F0302020204030204" pitchFamily="34" charset="0"/>
              <a:cs typeface="Calibri Light" panose="020F0302020204030204" pitchFamily="34" charset="0"/>
            </a:endParaRPr>
          </a:p>
        </p:txBody>
      </p:sp>
      <p:sp>
        <p:nvSpPr>
          <p:cNvPr id="3" name="Sous-titre 2"/>
          <p:cNvSpPr>
            <a:spLocks noGrp="1"/>
          </p:cNvSpPr>
          <p:nvPr>
            <p:ph type="subTitle" idx="1"/>
          </p:nvPr>
        </p:nvSpPr>
        <p:spPr>
          <a:xfrm>
            <a:off x="621562" y="3331257"/>
            <a:ext cx="8136904" cy="1383472"/>
          </a:xfrm>
        </p:spPr>
        <p:txBody>
          <a:bodyPr>
            <a:noAutofit/>
          </a:bodyPr>
          <a:lstStyle/>
          <a:p>
            <a:r>
              <a:rPr lang="fr-FR" b="1" dirty="0" smtClean="0">
                <a:solidFill>
                  <a:schemeClr val="tx1"/>
                </a:solidFill>
                <a:latin typeface="Calibri Light" panose="020F0302020204030204" pitchFamily="34" charset="0"/>
                <a:cs typeface="Calibri Light" panose="020F0302020204030204" pitchFamily="34" charset="0"/>
              </a:rPr>
              <a:t>Logiques </a:t>
            </a:r>
            <a:r>
              <a:rPr lang="fr-FR" b="1" dirty="0">
                <a:solidFill>
                  <a:schemeClr val="tx1"/>
                </a:solidFill>
                <a:latin typeface="Calibri Light" panose="020F0302020204030204" pitchFamily="34" charset="0"/>
                <a:cs typeface="Calibri Light" panose="020F0302020204030204" pitchFamily="34" charset="0"/>
              </a:rPr>
              <a:t>du secret et du non-dit chez les convertis à l’islam </a:t>
            </a:r>
            <a:endParaRPr lang="fr-FR" b="1" dirty="0" smtClean="0">
              <a:solidFill>
                <a:schemeClr val="tx1"/>
              </a:solidFill>
              <a:latin typeface="Calibri Light" panose="020F0302020204030204" pitchFamily="34" charset="0"/>
              <a:cs typeface="Calibri Light" panose="020F0302020204030204" pitchFamily="34" charset="0"/>
            </a:endParaRPr>
          </a:p>
          <a:p>
            <a:pPr>
              <a:spcBef>
                <a:spcPts val="0"/>
              </a:spcBef>
            </a:pPr>
            <a:r>
              <a:rPr lang="fr-FR" b="1" dirty="0" smtClean="0">
                <a:solidFill>
                  <a:schemeClr val="tx1"/>
                </a:solidFill>
                <a:latin typeface="Calibri Light" panose="020F0302020204030204" pitchFamily="34" charset="0"/>
                <a:cs typeface="Calibri Light" panose="020F0302020204030204" pitchFamily="34" charset="0"/>
              </a:rPr>
              <a:t>en </a:t>
            </a:r>
            <a:r>
              <a:rPr lang="fr-FR" b="1" dirty="0">
                <a:solidFill>
                  <a:schemeClr val="tx1"/>
                </a:solidFill>
                <a:latin typeface="Calibri Light" panose="020F0302020204030204" pitchFamily="34" charset="0"/>
                <a:cs typeface="Calibri Light" panose="020F0302020204030204" pitchFamily="34" charset="0"/>
              </a:rPr>
              <a:t>France et </a:t>
            </a:r>
            <a:r>
              <a:rPr lang="fr-FR" b="1" dirty="0" smtClean="0">
                <a:solidFill>
                  <a:schemeClr val="tx1"/>
                </a:solidFill>
                <a:latin typeface="Calibri Light" panose="020F0302020204030204" pitchFamily="34" charset="0"/>
                <a:cs typeface="Calibri Light" panose="020F0302020204030204" pitchFamily="34" charset="0"/>
              </a:rPr>
              <a:t>aux États-Unis</a:t>
            </a:r>
            <a:endParaRPr lang="fr-FR" b="1" dirty="0">
              <a:solidFill>
                <a:schemeClr val="tx1"/>
              </a:solidFill>
              <a:latin typeface="Calibri Light" panose="020F0302020204030204" pitchFamily="34" charset="0"/>
              <a:cs typeface="Calibri Light" panose="020F0302020204030204" pitchFamily="34" charset="0"/>
            </a:endParaRPr>
          </a:p>
        </p:txBody>
      </p:sp>
      <p:sp>
        <p:nvSpPr>
          <p:cNvPr id="6" name="ZoneTexte 5"/>
          <p:cNvSpPr txBox="1"/>
          <p:nvPr/>
        </p:nvSpPr>
        <p:spPr>
          <a:xfrm>
            <a:off x="179512" y="368679"/>
            <a:ext cx="7781444" cy="1015663"/>
          </a:xfrm>
          <a:prstGeom prst="rect">
            <a:avLst/>
          </a:prstGeom>
          <a:noFill/>
        </p:spPr>
        <p:txBody>
          <a:bodyPr wrap="square" rtlCol="0">
            <a:spAutoFit/>
          </a:bodyPr>
          <a:lstStyle/>
          <a:p>
            <a:r>
              <a:rPr lang="en-US" sz="2000" b="1" dirty="0">
                <a:latin typeface="Calibri Light" panose="020F0302020204030204" pitchFamily="34" charset="0"/>
                <a:cs typeface="Calibri Light" panose="020F0302020204030204" pitchFamily="34" charset="0"/>
              </a:rPr>
              <a:t>Juliette GALONNIER</a:t>
            </a:r>
          </a:p>
          <a:p>
            <a:r>
              <a:rPr lang="en-US" sz="2000" dirty="0" err="1">
                <a:latin typeface="Calibri Light" panose="020F0302020204030204" pitchFamily="34" charset="0"/>
                <a:cs typeface="Calibri Light" panose="020F0302020204030204" pitchFamily="34" charset="0"/>
              </a:rPr>
              <a:t>Docteure</a:t>
            </a:r>
            <a:r>
              <a:rPr lang="en-US" sz="2000" dirty="0">
                <a:latin typeface="Calibri Light" panose="020F0302020204030204" pitchFamily="34" charset="0"/>
                <a:cs typeface="Calibri Light" panose="020F0302020204030204" pitchFamily="34" charset="0"/>
              </a:rPr>
              <a:t> </a:t>
            </a:r>
            <a:r>
              <a:rPr lang="en-US" sz="2000" dirty="0" err="1">
                <a:latin typeface="Calibri Light" panose="020F0302020204030204" pitchFamily="34" charset="0"/>
                <a:cs typeface="Calibri Light" panose="020F0302020204030204" pitchFamily="34" charset="0"/>
              </a:rPr>
              <a:t>en</a:t>
            </a:r>
            <a:r>
              <a:rPr lang="en-US" sz="2000" dirty="0">
                <a:latin typeface="Calibri Light" panose="020F0302020204030204" pitchFamily="34" charset="0"/>
                <a:cs typeface="Calibri Light" panose="020F0302020204030204" pitchFamily="34" charset="0"/>
              </a:rPr>
              <a:t> </a:t>
            </a:r>
            <a:r>
              <a:rPr lang="en-US" sz="2000" dirty="0" err="1">
                <a:latin typeface="Calibri Light" panose="020F0302020204030204" pitchFamily="34" charset="0"/>
                <a:cs typeface="Calibri Light" panose="020F0302020204030204" pitchFamily="34" charset="0"/>
              </a:rPr>
              <a:t>Sociologie</a:t>
            </a:r>
            <a:endParaRPr lang="en-US" sz="2000" dirty="0">
              <a:latin typeface="Calibri Light" panose="020F0302020204030204" pitchFamily="34" charset="0"/>
              <a:cs typeface="Calibri Light" panose="020F0302020204030204" pitchFamily="34" charset="0"/>
            </a:endParaRPr>
          </a:p>
          <a:p>
            <a:r>
              <a:rPr lang="en-US" sz="2000" dirty="0" smtClean="0">
                <a:latin typeface="Calibri Light" panose="020F0302020204030204" pitchFamily="34" charset="0"/>
                <a:cs typeface="Calibri Light" panose="020F0302020204030204" pitchFamily="34" charset="0"/>
              </a:rPr>
              <a:t>Post-</a:t>
            </a:r>
            <a:r>
              <a:rPr lang="en-US" sz="2000" dirty="0" err="1" smtClean="0">
                <a:latin typeface="Calibri Light" panose="020F0302020204030204" pitchFamily="34" charset="0"/>
                <a:cs typeface="Calibri Light" panose="020F0302020204030204" pitchFamily="34" charset="0"/>
              </a:rPr>
              <a:t>doctorante</a:t>
            </a:r>
            <a:r>
              <a:rPr lang="en-US" sz="2000" dirty="0" smtClean="0">
                <a:latin typeface="Calibri Light" panose="020F0302020204030204" pitchFamily="34" charset="0"/>
                <a:cs typeface="Calibri Light" panose="020F0302020204030204" pitchFamily="34" charset="0"/>
              </a:rPr>
              <a:t> à </a:t>
            </a:r>
            <a:r>
              <a:rPr lang="en-US" sz="2000" dirty="0" err="1" smtClean="0">
                <a:latin typeface="Calibri Light" panose="020F0302020204030204" pitchFamily="34" charset="0"/>
                <a:cs typeface="Calibri Light" panose="020F0302020204030204" pitchFamily="34" charset="0"/>
              </a:rPr>
              <a:t>l’INED</a:t>
            </a:r>
            <a:endParaRPr lang="en-US" sz="2000" dirty="0">
              <a:latin typeface="Calibri Light" panose="020F0302020204030204" pitchFamily="34" charset="0"/>
              <a:cs typeface="Calibri Light" panose="020F0302020204030204" pitchFamily="34" charset="0"/>
            </a:endParaRPr>
          </a:p>
        </p:txBody>
      </p:sp>
      <p:sp>
        <p:nvSpPr>
          <p:cNvPr id="5" name="TextBox 4"/>
          <p:cNvSpPr txBox="1"/>
          <p:nvPr/>
        </p:nvSpPr>
        <p:spPr>
          <a:xfrm>
            <a:off x="272019" y="5301208"/>
            <a:ext cx="8486447" cy="1015663"/>
          </a:xfrm>
          <a:prstGeom prst="rect">
            <a:avLst/>
          </a:prstGeom>
          <a:noFill/>
        </p:spPr>
        <p:txBody>
          <a:bodyPr wrap="square" rtlCol="0">
            <a:spAutoFit/>
          </a:bodyPr>
          <a:lstStyle/>
          <a:p>
            <a:pPr algn="ctr"/>
            <a:r>
              <a:rPr lang="fr-FR" sz="2000" b="1" dirty="0" smtClean="0">
                <a:latin typeface="Calibri Light" panose="020F0302020204030204" pitchFamily="34" charset="0"/>
                <a:cs typeface="Calibri Light" panose="020F0302020204030204" pitchFamily="34" charset="0"/>
              </a:rPr>
              <a:t>Colloque « Faire silence »</a:t>
            </a:r>
            <a:endParaRPr lang="en-US" sz="2000" b="1" dirty="0">
              <a:latin typeface="Calibri Light" panose="020F0302020204030204" pitchFamily="34" charset="0"/>
              <a:cs typeface="Calibri Light" panose="020F0302020204030204" pitchFamily="34" charset="0"/>
            </a:endParaRPr>
          </a:p>
          <a:p>
            <a:pPr algn="ctr"/>
            <a:r>
              <a:rPr lang="fr-FR" sz="2000" dirty="0" smtClean="0">
                <a:latin typeface="Calibri Light" panose="020F0302020204030204" pitchFamily="34" charset="0"/>
                <a:cs typeface="Calibri Light" panose="020F0302020204030204" pitchFamily="34" charset="0"/>
              </a:rPr>
              <a:t>Marseille</a:t>
            </a:r>
            <a:endParaRPr lang="fr-FR" sz="2000" dirty="0">
              <a:latin typeface="Calibri Light" panose="020F0302020204030204" pitchFamily="34" charset="0"/>
              <a:cs typeface="Calibri Light" panose="020F0302020204030204" pitchFamily="34" charset="0"/>
            </a:endParaRPr>
          </a:p>
          <a:p>
            <a:pPr algn="ctr"/>
            <a:r>
              <a:rPr lang="fr-FR" sz="2000" dirty="0">
                <a:latin typeface="Calibri Light" panose="020F0302020204030204" pitchFamily="34" charset="0"/>
                <a:cs typeface="Calibri Light" panose="020F0302020204030204" pitchFamily="34" charset="0"/>
              </a:rPr>
              <a:t>Le </a:t>
            </a:r>
            <a:r>
              <a:rPr lang="fr-FR" sz="2000" dirty="0" smtClean="0">
                <a:latin typeface="Calibri Light" panose="020F0302020204030204" pitchFamily="34" charset="0"/>
                <a:cs typeface="Calibri Light" panose="020F0302020204030204" pitchFamily="34" charset="0"/>
              </a:rPr>
              <a:t>23 mai 2019</a:t>
            </a:r>
            <a:endParaRPr lang="fr-FR"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6529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467544" y="521296"/>
            <a:ext cx="8229600" cy="6336704"/>
          </a:xfrm>
        </p:spPr>
        <p:txBody>
          <a:bodyPr>
            <a:normAutofit fontScale="55000" lnSpcReduction="20000"/>
          </a:bodyPr>
          <a:lstStyle/>
          <a:p>
            <a:pPr marL="0" indent="0" algn="just">
              <a:buNone/>
            </a:pPr>
            <a:r>
              <a:rPr lang="fr-FR" sz="4000" dirty="0"/>
              <a:t>« J’en ai pas parlé tout de suite. J’ai attendu je crois trois mois avant d’en parler. C’était vraiment… je voulais pas en parler. Et en fait ils l’ont su parce </a:t>
            </a:r>
            <a:r>
              <a:rPr lang="fr-FR" sz="4000" dirty="0" smtClean="0"/>
              <a:t>que donc on </a:t>
            </a:r>
            <a:r>
              <a:rPr lang="fr-FR" sz="4000" dirty="0"/>
              <a:t>était en juillet, et c’était le mois de Ramadan. Donc je jeûnais. Et puis en fait mes grands-parents m’ont appelée pour me proposer d’aller manger une frite en Belgique. Donc j’ai </a:t>
            </a:r>
            <a:r>
              <a:rPr lang="fr-FR" sz="4000" dirty="0" smtClean="0"/>
              <a:t>dit : </a:t>
            </a:r>
            <a:r>
              <a:rPr lang="fr-FR" sz="4000" dirty="0"/>
              <a:t>‘On peut pas aller manger plus tard ? Genre </a:t>
            </a:r>
            <a:r>
              <a:rPr lang="fr-FR" sz="4000" dirty="0" smtClean="0"/>
              <a:t>21h45</a:t>
            </a:r>
            <a:r>
              <a:rPr lang="fr-FR" sz="4000" dirty="0"/>
              <a:t> ?’ </a:t>
            </a:r>
          </a:p>
          <a:p>
            <a:pPr marL="0" indent="0" algn="just">
              <a:buNone/>
            </a:pPr>
            <a:r>
              <a:rPr lang="fr-FR" sz="4000" dirty="0"/>
              <a:t>-   Et donc </a:t>
            </a:r>
            <a:r>
              <a:rPr lang="fr-FR" sz="4000" b="1" dirty="0">
                <a:solidFill>
                  <a:srgbClr val="C00000"/>
                </a:solidFill>
              </a:rPr>
              <a:t>elle m’a dit sur le ton de la rigolade: ‘Ah ! tu fais Ramadan !’</a:t>
            </a:r>
          </a:p>
          <a:p>
            <a:pPr algn="just">
              <a:buFontTx/>
              <a:buChar char="-"/>
            </a:pPr>
            <a:r>
              <a:rPr lang="fr-FR" sz="4000" dirty="0"/>
              <a:t>J’ai dit: ‘Mamie, faut pas mentir, il faut que je te dise, oui, je jeûne’.</a:t>
            </a:r>
          </a:p>
          <a:p>
            <a:pPr marL="0" indent="0" algn="just">
              <a:buNone/>
            </a:pPr>
            <a:r>
              <a:rPr lang="fr-FR" sz="4000" dirty="0"/>
              <a:t>Et je me </a:t>
            </a:r>
            <a:r>
              <a:rPr lang="fr-FR" sz="4000" dirty="0" smtClean="0"/>
              <a:t>souviens… </a:t>
            </a:r>
            <a:r>
              <a:rPr lang="fr-FR" sz="4000" b="1" dirty="0" smtClean="0">
                <a:solidFill>
                  <a:srgbClr val="C00000"/>
                </a:solidFill>
              </a:rPr>
              <a:t>elle </a:t>
            </a:r>
            <a:r>
              <a:rPr lang="fr-FR" sz="4000" b="1" dirty="0">
                <a:solidFill>
                  <a:srgbClr val="C00000"/>
                </a:solidFill>
              </a:rPr>
              <a:t>est restée bloquée. </a:t>
            </a:r>
          </a:p>
          <a:p>
            <a:pPr algn="just">
              <a:buFontTx/>
              <a:buChar char="-"/>
            </a:pPr>
            <a:r>
              <a:rPr lang="fr-FR" sz="4000" dirty="0"/>
              <a:t>Et elle m’a dit ‘Euh… bah.. je te laisse, on en reparlera à la maison’. </a:t>
            </a:r>
          </a:p>
          <a:p>
            <a:pPr algn="just">
              <a:buFontTx/>
              <a:buChar char="-"/>
            </a:pPr>
            <a:r>
              <a:rPr lang="fr-FR" sz="4000" dirty="0"/>
              <a:t>J’ai dit: ‘T’inquiète pas Mamie et tout !’</a:t>
            </a:r>
          </a:p>
          <a:p>
            <a:pPr algn="just">
              <a:buFontTx/>
              <a:buChar char="-"/>
            </a:pPr>
            <a:r>
              <a:rPr lang="fr-FR" sz="4000" dirty="0"/>
              <a:t>Elle a dit: ‘Ouais. On en reparlera.’ </a:t>
            </a:r>
          </a:p>
          <a:p>
            <a:pPr marL="0" indent="0" algn="just">
              <a:buNone/>
            </a:pPr>
            <a:r>
              <a:rPr lang="fr-FR" sz="4000" dirty="0"/>
              <a:t>Et… donc… le moment tant attendu, quand je suis rentrée à la maison il fallait leur annoncer. Ça a été les pleurs, la trahison. [C’était difficile] parce que dans ma famille </a:t>
            </a:r>
            <a:r>
              <a:rPr lang="fr-FR" sz="4000" b="1" dirty="0">
                <a:solidFill>
                  <a:srgbClr val="C00000"/>
                </a:solidFill>
              </a:rPr>
              <a:t>[la religion] c’est un peu tabou</a:t>
            </a:r>
            <a:r>
              <a:rPr lang="fr-FR" sz="4000" dirty="0"/>
              <a:t>. </a:t>
            </a:r>
            <a:r>
              <a:rPr lang="fr-FR" sz="4000" b="1" dirty="0">
                <a:solidFill>
                  <a:srgbClr val="C00000"/>
                </a:solidFill>
              </a:rPr>
              <a:t>On en parle pas. C’est pas quelque chose qui se parle </a:t>
            </a:r>
            <a:r>
              <a:rPr lang="fr-FR" sz="4000" dirty="0"/>
              <a:t>». </a:t>
            </a:r>
          </a:p>
          <a:p>
            <a:pPr marL="0" indent="0" algn="just">
              <a:buNone/>
            </a:pPr>
            <a:endParaRPr lang="fr-FR" sz="4000" dirty="0"/>
          </a:p>
          <a:p>
            <a:pPr marL="0" indent="0" algn="just">
              <a:buNone/>
            </a:pPr>
            <a:endParaRPr lang="en-US" dirty="0"/>
          </a:p>
          <a:p>
            <a:pPr marL="0" indent="0" algn="r">
              <a:buNone/>
            </a:pPr>
            <a:r>
              <a:rPr lang="fr-FR" i="1" dirty="0"/>
              <a:t>Chloé, 21 ans, étudiante, Lille</a:t>
            </a:r>
          </a:p>
          <a:p>
            <a:pPr marL="0" indent="0" algn="just">
              <a:buNone/>
            </a:pPr>
            <a:endParaRPr lang="en-US" dirty="0"/>
          </a:p>
          <a:p>
            <a:pPr marL="0" indent="0">
              <a:buNone/>
            </a:pPr>
            <a:endParaRPr lang="fr-FR" dirty="0"/>
          </a:p>
        </p:txBody>
      </p:sp>
    </p:spTree>
    <p:extLst>
      <p:ext uri="{BB962C8B-B14F-4D97-AF65-F5344CB8AC3E}">
        <p14:creationId xmlns:p14="http://schemas.microsoft.com/office/powerpoint/2010/main" val="157388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412776"/>
            <a:ext cx="8229600" cy="5001419"/>
          </a:xfrm>
        </p:spPr>
        <p:txBody>
          <a:bodyPr>
            <a:normAutofit/>
          </a:bodyPr>
          <a:lstStyle/>
          <a:p>
            <a:pPr marL="0" indent="0" algn="ctr">
              <a:buNone/>
            </a:pPr>
            <a:endParaRPr lang="en-US" sz="3500" cap="small" dirty="0">
              <a:latin typeface="Calibri Light" panose="020F0302020204030204" pitchFamily="34" charset="0"/>
              <a:cs typeface="Calibri Light" panose="020F0302020204030204" pitchFamily="34" charset="0"/>
            </a:endParaRPr>
          </a:p>
          <a:p>
            <a:pPr marL="0" indent="0" algn="ctr">
              <a:buNone/>
            </a:pPr>
            <a:r>
              <a:rPr lang="en-US" sz="7200" b="1" cap="small" dirty="0" smtClean="0">
                <a:latin typeface="Calibri Light" panose="020F0302020204030204" pitchFamily="34" charset="0"/>
                <a:cs typeface="Calibri Light" panose="020F0302020204030204" pitchFamily="34" charset="0"/>
              </a:rPr>
              <a:t>Silence</a:t>
            </a:r>
            <a:endParaRPr lang="en-US" sz="7200" b="1" cap="small"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6667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467544" y="404664"/>
            <a:ext cx="8229600" cy="6336704"/>
          </a:xfrm>
        </p:spPr>
        <p:txBody>
          <a:bodyPr>
            <a:normAutofit/>
          </a:bodyPr>
          <a:lstStyle/>
          <a:p>
            <a:pPr marL="0" indent="0" algn="just">
              <a:buNone/>
            </a:pPr>
            <a:r>
              <a:rPr lang="fr-FR" sz="3800" dirty="0"/>
              <a:t>« C’est </a:t>
            </a:r>
            <a:r>
              <a:rPr lang="fr-FR" sz="3800" b="1" dirty="0">
                <a:solidFill>
                  <a:srgbClr val="C00000"/>
                </a:solidFill>
              </a:rPr>
              <a:t>comme si on avait à avouer. </a:t>
            </a:r>
            <a:r>
              <a:rPr lang="fr-FR" sz="3800" dirty="0"/>
              <a:t>(…) Mais j’ai pas à t’avouer les choses en fait. J’ai ma vie, je te dois pas mon pédigrée, mon CV, mon identité, de toute façon t’arriverais pas à la saisir en deux minutes ! … En fait le truc c’est </a:t>
            </a:r>
            <a:r>
              <a:rPr lang="fr-FR" sz="3800" b="1" dirty="0">
                <a:solidFill>
                  <a:srgbClr val="C00000"/>
                </a:solidFill>
              </a:rPr>
              <a:t>si je peux pas tout dire, je préfère rien dire</a:t>
            </a:r>
            <a:r>
              <a:rPr lang="fr-FR" sz="3800" dirty="0"/>
              <a:t> aussi à des moments </a:t>
            </a:r>
            <a:r>
              <a:rPr lang="fr-FR" sz="3800" dirty="0" smtClean="0"/>
              <a:t>! </a:t>
            </a:r>
            <a:r>
              <a:rPr lang="fr-FR" sz="3800" dirty="0"/>
              <a:t>»</a:t>
            </a:r>
            <a:endParaRPr lang="en-US" sz="2800" dirty="0"/>
          </a:p>
          <a:p>
            <a:pPr marL="0" indent="0" algn="r">
              <a:buNone/>
            </a:pPr>
            <a:endParaRPr lang="fr-FR" i="1" dirty="0"/>
          </a:p>
          <a:p>
            <a:pPr marL="0" indent="0" algn="r">
              <a:buNone/>
            </a:pPr>
            <a:r>
              <a:rPr lang="fr-FR" sz="2000" i="1" dirty="0"/>
              <a:t>Gwenaëlle, 35 ans, réalisatrice de documentaires, Paris</a:t>
            </a:r>
          </a:p>
          <a:p>
            <a:pPr marL="0" indent="0" algn="just">
              <a:buNone/>
            </a:pPr>
            <a:endParaRPr lang="en-US" dirty="0"/>
          </a:p>
          <a:p>
            <a:pPr marL="0" indent="0">
              <a:buNone/>
            </a:pPr>
            <a:endParaRPr lang="fr-FR" dirty="0"/>
          </a:p>
        </p:txBody>
      </p:sp>
    </p:spTree>
    <p:extLst>
      <p:ext uri="{BB962C8B-B14F-4D97-AF65-F5344CB8AC3E}">
        <p14:creationId xmlns:p14="http://schemas.microsoft.com/office/powerpoint/2010/main" val="20532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467544" y="332656"/>
            <a:ext cx="8157592" cy="6336704"/>
          </a:xfrm>
        </p:spPr>
        <p:txBody>
          <a:bodyPr>
            <a:normAutofit/>
          </a:bodyPr>
          <a:lstStyle/>
          <a:p>
            <a:pPr marL="0" indent="0" algn="just">
              <a:buNone/>
            </a:pPr>
            <a:r>
              <a:rPr lang="fr-FR" sz="3500" dirty="0"/>
              <a:t>« Moi j’ai choisi délibérément, hein, alors là, délibérément de… </a:t>
            </a:r>
            <a:r>
              <a:rPr lang="fr-FR" sz="3500" b="1" dirty="0">
                <a:solidFill>
                  <a:srgbClr val="C00000"/>
                </a:solidFill>
              </a:rPr>
              <a:t>Je me suis tue</a:t>
            </a:r>
            <a:r>
              <a:rPr lang="fr-FR" sz="3500" dirty="0"/>
              <a:t>. Parce que si je l’avais dit, je voyais plus mes parents. Alors c’est quoi être une ‘bonne musulmane’ ? C’est plus voir ses parents ? (…) </a:t>
            </a:r>
            <a:r>
              <a:rPr lang="fr-FR" sz="3500" dirty="0" smtClean="0"/>
              <a:t>Ah </a:t>
            </a:r>
            <a:r>
              <a:rPr lang="fr-FR" sz="3500" dirty="0"/>
              <a:t>ben non sûrement pas. Peut-être que j’ai eu tort, peut-être que j’ai eu raison, ça je sais pas (…) Avec mes parents… moi </a:t>
            </a:r>
            <a:r>
              <a:rPr lang="fr-FR" sz="3500" b="1" dirty="0">
                <a:solidFill>
                  <a:srgbClr val="C00000"/>
                </a:solidFill>
              </a:rPr>
              <a:t>je voulais pas les achever</a:t>
            </a:r>
            <a:r>
              <a:rPr lang="fr-FR" sz="3500" dirty="0"/>
              <a:t>, quoi ! </a:t>
            </a:r>
            <a:r>
              <a:rPr lang="fr-FR" sz="3500" dirty="0" smtClean="0"/>
              <a:t>»</a:t>
            </a:r>
          </a:p>
          <a:p>
            <a:pPr marL="0" indent="0" algn="just">
              <a:buNone/>
            </a:pPr>
            <a:endParaRPr lang="en-US" sz="2600" dirty="0"/>
          </a:p>
          <a:p>
            <a:pPr marL="0" indent="0" algn="r">
              <a:buNone/>
            </a:pPr>
            <a:r>
              <a:rPr lang="fr-FR" sz="2000" i="1" dirty="0"/>
              <a:t>Françoise, 74 ans, retraitée, Paris</a:t>
            </a:r>
          </a:p>
          <a:p>
            <a:pPr marL="0" indent="0" algn="just">
              <a:buNone/>
            </a:pPr>
            <a:endParaRPr lang="en-US" dirty="0"/>
          </a:p>
          <a:p>
            <a:pPr marL="0" indent="0">
              <a:buNone/>
            </a:pPr>
            <a:endParaRPr lang="fr-FR" dirty="0"/>
          </a:p>
        </p:txBody>
      </p:sp>
    </p:spTree>
    <p:extLst>
      <p:ext uri="{BB962C8B-B14F-4D97-AF65-F5344CB8AC3E}">
        <p14:creationId xmlns:p14="http://schemas.microsoft.com/office/powerpoint/2010/main" val="359351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467544" y="449288"/>
            <a:ext cx="8229600" cy="6408712"/>
          </a:xfrm>
        </p:spPr>
        <p:txBody>
          <a:bodyPr>
            <a:normAutofit fontScale="70000" lnSpcReduction="20000"/>
          </a:bodyPr>
          <a:lstStyle/>
          <a:p>
            <a:pPr marL="0" indent="0" algn="just">
              <a:buNone/>
            </a:pPr>
            <a:r>
              <a:rPr lang="fr-FR" sz="3500" dirty="0"/>
              <a:t>« Depuis que je me suis converti, la situation médiatique elle n’a pas cessé de se dégrader. (…) Au début quand j’étais converti, </a:t>
            </a:r>
            <a:r>
              <a:rPr lang="fr-FR" sz="3500" b="1" dirty="0">
                <a:solidFill>
                  <a:srgbClr val="C00000"/>
                </a:solidFill>
              </a:rPr>
              <a:t>je cherchais le bon moment </a:t>
            </a:r>
            <a:r>
              <a:rPr lang="fr-FR" sz="3500" dirty="0"/>
              <a:t>qui me </a:t>
            </a:r>
            <a:r>
              <a:rPr lang="fr-FR" sz="3500" dirty="0" smtClean="0"/>
              <a:t>permettrait </a:t>
            </a:r>
            <a:r>
              <a:rPr lang="fr-FR" sz="3500" dirty="0"/>
              <a:t>de bien leur parler. Et en fait </a:t>
            </a:r>
            <a:r>
              <a:rPr lang="fr-FR" sz="3500" b="1" dirty="0">
                <a:solidFill>
                  <a:srgbClr val="C00000"/>
                </a:solidFill>
              </a:rPr>
              <a:t>ce moment il est jamais réellement venu.</a:t>
            </a:r>
            <a:r>
              <a:rPr lang="fr-FR" sz="3500" dirty="0"/>
              <a:t> (…) Alors il y avait une fois malheureusement où j’étais avec eux et on regardait les informations et je me suis dit ‘c’est le bon moment pour leur parler, je vais me lancer’. Et c’est vrai que c’est un moment où il y avait pas trop d’attentats, où on parlait pas trop de ce qui se passait au Moyen-Orient. Le problème c’est que, au moment où j’ai voulu leur parler, mais au moment-même, je sais pas ce qui s’est passé, aux informations, ils ont parlé d’un jeune converti en Tunisie qui s’était fait exploser dans un bar je sais plus quoi, il y a quelques années et son procès il s’ouvrait aujourd’hui </a:t>
            </a:r>
            <a:r>
              <a:rPr lang="fr-FR" sz="3500" dirty="0" err="1"/>
              <a:t>nanananana</a:t>
            </a:r>
            <a:r>
              <a:rPr lang="fr-FR" sz="3500" dirty="0"/>
              <a:t>. (…) </a:t>
            </a:r>
            <a:r>
              <a:rPr lang="fr-FR" sz="3500" b="1" dirty="0">
                <a:solidFill>
                  <a:srgbClr val="C00000"/>
                </a:solidFill>
              </a:rPr>
              <a:t>Je me suis dit ‘bon c’est pas le moment que j’ouvre ma bouche’. Et finalement j’ai rien dit </a:t>
            </a:r>
            <a:r>
              <a:rPr lang="fr-FR" sz="3500" dirty="0"/>
              <a:t>».</a:t>
            </a:r>
          </a:p>
          <a:p>
            <a:pPr marL="0" indent="0" algn="just">
              <a:buNone/>
            </a:pPr>
            <a:endParaRPr lang="fr-FR" sz="3500" dirty="0"/>
          </a:p>
          <a:p>
            <a:pPr marL="0" indent="0" algn="r">
              <a:buNone/>
            </a:pPr>
            <a:r>
              <a:rPr lang="fr-FR" sz="2800" i="1" dirty="0"/>
              <a:t>Florent, 30 ans, employé de restauration, Lille</a:t>
            </a:r>
          </a:p>
        </p:txBody>
      </p:sp>
    </p:spTree>
    <p:extLst>
      <p:ext uri="{BB962C8B-B14F-4D97-AF65-F5344CB8AC3E}">
        <p14:creationId xmlns:p14="http://schemas.microsoft.com/office/powerpoint/2010/main" val="1862644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467544" y="449288"/>
            <a:ext cx="8229600" cy="6408712"/>
          </a:xfrm>
        </p:spPr>
        <p:txBody>
          <a:bodyPr>
            <a:normAutofit lnSpcReduction="10000"/>
          </a:bodyPr>
          <a:lstStyle/>
          <a:p>
            <a:pPr marL="0" indent="0" algn="just">
              <a:buNone/>
            </a:pPr>
            <a:r>
              <a:rPr lang="fr-FR" sz="2800" dirty="0"/>
              <a:t>« Je pense que le fait que je sois musulman ça a dû les travailler quand même, tu vois. Parce que mon grand-père </a:t>
            </a:r>
            <a:r>
              <a:rPr lang="fr-FR" sz="2800" dirty="0" smtClean="0"/>
              <a:t>du </a:t>
            </a:r>
            <a:r>
              <a:rPr lang="fr-FR" sz="2800" dirty="0"/>
              <a:t>côté de mon père, tu sais il a fait </a:t>
            </a:r>
            <a:r>
              <a:rPr lang="fr-FR" sz="2800" b="1" dirty="0">
                <a:solidFill>
                  <a:srgbClr val="C00000"/>
                </a:solidFill>
              </a:rPr>
              <a:t>la guerre en Algérie</a:t>
            </a:r>
            <a:r>
              <a:rPr lang="fr-FR" sz="2800" dirty="0"/>
              <a:t>. Et mon père je pense qu’il a un rapport un peu compliqué avec ça parce que t’as vu… bon c’est un sujet pareil qui est un peu tabou à la maison, mais j’en ai quand même été un peu au courant. Tu sais… mon grand-père </a:t>
            </a:r>
            <a:r>
              <a:rPr lang="fr-FR" sz="2800" dirty="0" smtClean="0"/>
              <a:t>ça </a:t>
            </a:r>
            <a:r>
              <a:rPr lang="fr-FR" sz="2800" dirty="0"/>
              <a:t>l’a travaillé un peu la guerre, </a:t>
            </a:r>
            <a:r>
              <a:rPr lang="fr-FR" sz="2800" dirty="0" smtClean="0"/>
              <a:t>quand </a:t>
            </a:r>
            <a:r>
              <a:rPr lang="fr-FR" sz="2800" dirty="0"/>
              <a:t>il est rentré chez lui, </a:t>
            </a:r>
            <a:r>
              <a:rPr lang="fr-FR" sz="2800" dirty="0" smtClean="0"/>
              <a:t>il </a:t>
            </a:r>
            <a:r>
              <a:rPr lang="fr-FR" sz="2800" dirty="0"/>
              <a:t>tabassait un peu mon père, etc. tu vois ? </a:t>
            </a:r>
            <a:r>
              <a:rPr lang="fr-FR" sz="2800" dirty="0" smtClean="0"/>
              <a:t>Donc que </a:t>
            </a:r>
            <a:r>
              <a:rPr lang="fr-FR" sz="2800" dirty="0"/>
              <a:t>lui, il ait fait la guerre en Algérie, et que son petit-fils soit musulman, enfin tu vois… </a:t>
            </a:r>
            <a:r>
              <a:rPr lang="fr-FR" sz="2800" dirty="0" smtClean="0"/>
              <a:t>Je </a:t>
            </a:r>
            <a:r>
              <a:rPr lang="fr-FR" sz="2800" dirty="0"/>
              <a:t>pense que </a:t>
            </a:r>
            <a:r>
              <a:rPr lang="fr-FR" sz="2800" dirty="0" smtClean="0"/>
              <a:t>ça </a:t>
            </a:r>
            <a:r>
              <a:rPr lang="fr-FR" sz="2800" dirty="0"/>
              <a:t>a dû lui faire un choc à mon </a:t>
            </a:r>
            <a:r>
              <a:rPr lang="fr-FR" sz="2800" dirty="0" smtClean="0"/>
              <a:t>père. </a:t>
            </a:r>
            <a:r>
              <a:rPr lang="fr-FR" sz="2800" dirty="0"/>
              <a:t>Et pareil, </a:t>
            </a:r>
            <a:r>
              <a:rPr lang="fr-FR" sz="2800" b="1" dirty="0">
                <a:solidFill>
                  <a:srgbClr val="C00000"/>
                </a:solidFill>
              </a:rPr>
              <a:t>il en a pas parlé, tu vois</a:t>
            </a:r>
            <a:r>
              <a:rPr lang="fr-FR" sz="2800" dirty="0"/>
              <a:t>. Pareil, </a:t>
            </a:r>
            <a:r>
              <a:rPr lang="fr-FR" sz="2800" b="1" dirty="0">
                <a:solidFill>
                  <a:srgbClr val="C00000"/>
                </a:solidFill>
              </a:rPr>
              <a:t>il y a ce blocage-là</a:t>
            </a:r>
            <a:r>
              <a:rPr lang="fr-FR" sz="2800" dirty="0"/>
              <a:t>, tu sais c’est des sujets, genre… ouais </a:t>
            </a:r>
            <a:r>
              <a:rPr lang="fr-FR" sz="2800" b="1" dirty="0">
                <a:solidFill>
                  <a:srgbClr val="C00000"/>
                </a:solidFill>
              </a:rPr>
              <a:t>c’est tabou </a:t>
            </a:r>
            <a:r>
              <a:rPr lang="fr-FR" sz="2800" dirty="0"/>
              <a:t>! »</a:t>
            </a:r>
          </a:p>
          <a:p>
            <a:pPr marL="0" indent="0" algn="r">
              <a:buNone/>
            </a:pPr>
            <a:r>
              <a:rPr lang="fr-FR" sz="2400" i="1" dirty="0" smtClean="0"/>
              <a:t>Fabien, 21 ans, étudiant, Paris</a:t>
            </a:r>
            <a:endParaRPr lang="fr-FR" sz="2400" i="1" dirty="0"/>
          </a:p>
        </p:txBody>
      </p:sp>
    </p:spTree>
    <p:extLst>
      <p:ext uri="{BB962C8B-B14F-4D97-AF65-F5344CB8AC3E}">
        <p14:creationId xmlns:p14="http://schemas.microsoft.com/office/powerpoint/2010/main" val="21735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467544" y="449288"/>
            <a:ext cx="8229600" cy="6408712"/>
          </a:xfrm>
        </p:spPr>
        <p:txBody>
          <a:bodyPr>
            <a:normAutofit lnSpcReduction="10000"/>
          </a:bodyPr>
          <a:lstStyle/>
          <a:p>
            <a:pPr marL="0" indent="0" algn="just">
              <a:buNone/>
            </a:pPr>
            <a:r>
              <a:rPr lang="fr-FR" sz="3500" dirty="0" smtClean="0"/>
              <a:t>« Je </a:t>
            </a:r>
            <a:r>
              <a:rPr lang="fr-FR" sz="3500" dirty="0"/>
              <a:t>pouvais pas en parler à mes parents, j’avais l’impression qu’on me prendrait pour une folle ou une idiote, on se dirait que j’ai une nouvelle lubie, tu vois ! … en fait c’est bizarre, parce que au final… </a:t>
            </a:r>
            <a:r>
              <a:rPr lang="fr-FR" sz="3500" b="1" dirty="0">
                <a:solidFill>
                  <a:srgbClr val="C00000"/>
                </a:solidFill>
              </a:rPr>
              <a:t>de tous les trucs que je leur ai dits, c’est celui qui est le plus dur à dire ! </a:t>
            </a:r>
            <a:r>
              <a:rPr lang="fr-FR" sz="3500" dirty="0"/>
              <a:t>alors que pourtant, je leur en ai dit des choses ! je suis lesbienne, je suis prostituée… mais </a:t>
            </a:r>
            <a:r>
              <a:rPr lang="fr-FR" sz="3500" b="1" dirty="0">
                <a:solidFill>
                  <a:srgbClr val="C00000"/>
                </a:solidFill>
              </a:rPr>
              <a:t>je peux pas dire que je suis musulmane </a:t>
            </a:r>
            <a:r>
              <a:rPr lang="fr-FR" sz="3500" b="1" dirty="0" smtClean="0">
                <a:solidFill>
                  <a:srgbClr val="C00000"/>
                </a:solidFill>
              </a:rPr>
              <a:t>! </a:t>
            </a:r>
            <a:r>
              <a:rPr lang="fr-FR" sz="3500" dirty="0" smtClean="0"/>
              <a:t>».</a:t>
            </a:r>
            <a:endParaRPr lang="fr-FR" sz="3500" dirty="0"/>
          </a:p>
          <a:p>
            <a:pPr marL="0" indent="0" algn="just">
              <a:buNone/>
            </a:pPr>
            <a:endParaRPr lang="fr-FR" sz="3500" dirty="0"/>
          </a:p>
          <a:p>
            <a:pPr marL="0" indent="0" algn="r">
              <a:buNone/>
            </a:pPr>
            <a:r>
              <a:rPr lang="fr-FR" sz="2800" i="1" dirty="0" smtClean="0"/>
              <a:t>Fanny, 26 ans, assistante d’éducation, Paris</a:t>
            </a:r>
            <a:endParaRPr lang="fr-FR" sz="2800" i="1" dirty="0"/>
          </a:p>
        </p:txBody>
      </p:sp>
    </p:spTree>
    <p:extLst>
      <p:ext uri="{BB962C8B-B14F-4D97-AF65-F5344CB8AC3E}">
        <p14:creationId xmlns:p14="http://schemas.microsoft.com/office/powerpoint/2010/main" val="4178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251520" y="332656"/>
            <a:ext cx="8568952" cy="6525344"/>
          </a:xfrm>
        </p:spPr>
        <p:txBody>
          <a:bodyPr>
            <a:normAutofit fontScale="55000" lnSpcReduction="20000"/>
          </a:bodyPr>
          <a:lstStyle/>
          <a:p>
            <a:pPr marL="0" indent="0" algn="just">
              <a:buNone/>
            </a:pPr>
            <a:r>
              <a:rPr lang="fr-FR" sz="3500" dirty="0" smtClean="0"/>
              <a:t>«</a:t>
            </a:r>
            <a:r>
              <a:rPr lang="fr-FR" sz="3500" dirty="0"/>
              <a:t> </a:t>
            </a:r>
            <a:r>
              <a:rPr lang="fr-FR" sz="3500" dirty="0" smtClean="0"/>
              <a:t>Voilà </a:t>
            </a:r>
            <a:r>
              <a:rPr lang="fr-FR" sz="3500" dirty="0"/>
              <a:t>ce dont il voudrait parler, voilà ce dont il ne parvient pas à parler : </a:t>
            </a:r>
            <a:r>
              <a:rPr lang="fr-FR" sz="3500" b="1" dirty="0">
                <a:solidFill>
                  <a:srgbClr val="C00000"/>
                </a:solidFill>
              </a:rPr>
              <a:t>il a comme un bœuf sur la langue, un embarras de parole ; impossible d’articuler ; il ne parvient pas à partager ce qui, depuis si longtemps, lui tient tellement à cœur </a:t>
            </a:r>
            <a:r>
              <a:rPr lang="fr-FR" sz="3500" dirty="0"/>
              <a:t>; devant ses parents, ses proches, il est obligé de dissimuler ; il ne peut que bégayer, comment avouer à ses amis, ses collègues, ses neveux, ses élèves </a:t>
            </a:r>
            <a:r>
              <a:rPr lang="fr-FR" sz="3500" dirty="0" smtClean="0"/>
              <a:t>? </a:t>
            </a:r>
            <a:r>
              <a:rPr lang="fr-FR" sz="3500" b="1" dirty="0" smtClean="0">
                <a:solidFill>
                  <a:srgbClr val="C00000"/>
                </a:solidFill>
              </a:rPr>
              <a:t>Il </a:t>
            </a:r>
            <a:r>
              <a:rPr lang="fr-FR" sz="3500" b="1" dirty="0">
                <a:solidFill>
                  <a:srgbClr val="C00000"/>
                </a:solidFill>
              </a:rPr>
              <a:t>a honte de ne pas oser parler et honte de vouloir parler quand même. </a:t>
            </a:r>
            <a:r>
              <a:rPr lang="fr-FR" sz="3500" dirty="0"/>
              <a:t>(…) Honte aussi pour ceux qui ne lui facilitent pas la tâche, qui lui enfoncent la tête sous l’eau en prétendant le secourir, qui lui jettent, au lieu d’une bouée, des mots lourds comme un corps mort. </a:t>
            </a:r>
            <a:r>
              <a:rPr lang="fr-FR" sz="3500" b="1" dirty="0">
                <a:solidFill>
                  <a:srgbClr val="C00000"/>
                </a:solidFill>
              </a:rPr>
              <a:t>Plombé, voilà, on l’a plombé. </a:t>
            </a:r>
            <a:endParaRPr lang="fr-FR" sz="3500" b="1" dirty="0" smtClean="0">
              <a:solidFill>
                <a:srgbClr val="C00000"/>
              </a:solidFill>
            </a:endParaRPr>
          </a:p>
          <a:p>
            <a:pPr marL="0" indent="0" algn="just">
              <a:buNone/>
            </a:pPr>
            <a:endParaRPr lang="fr-FR" sz="3500" dirty="0"/>
          </a:p>
          <a:p>
            <a:pPr marL="0" indent="0" algn="just">
              <a:buNone/>
            </a:pPr>
            <a:r>
              <a:rPr lang="fr-FR" sz="3500" dirty="0" smtClean="0"/>
              <a:t>Il </a:t>
            </a:r>
            <a:r>
              <a:rPr lang="fr-FR" sz="3500" dirty="0"/>
              <a:t>n’y a plus de diction pour ces choses-là, plus de ton, de tonalité, de régime de parole, d’énonciation</a:t>
            </a:r>
            <a:r>
              <a:rPr lang="fr-FR" sz="3500" dirty="0" smtClean="0"/>
              <a:t>. (…)</a:t>
            </a:r>
            <a:endParaRPr lang="fr-FR" sz="3500" dirty="0"/>
          </a:p>
          <a:p>
            <a:pPr marL="0" indent="0" algn="just">
              <a:buNone/>
            </a:pPr>
            <a:endParaRPr lang="fr-FR" sz="3500" dirty="0"/>
          </a:p>
          <a:p>
            <a:pPr marL="0" indent="0" algn="just">
              <a:buNone/>
            </a:pPr>
            <a:r>
              <a:rPr lang="fr-FR" sz="3500" dirty="0"/>
              <a:t>Pourquoi ce qui pour lui était si vivant devient-il mortifère quand il s’efforce d’en parler à </a:t>
            </a:r>
            <a:r>
              <a:rPr lang="fr-FR" sz="3500" dirty="0" smtClean="0"/>
              <a:t>d’autres ? (…)</a:t>
            </a:r>
            <a:endParaRPr lang="fr-FR" sz="3500" dirty="0"/>
          </a:p>
          <a:p>
            <a:pPr marL="0" indent="0" algn="just">
              <a:buNone/>
            </a:pPr>
            <a:endParaRPr lang="fr-FR" sz="3500" dirty="0"/>
          </a:p>
          <a:p>
            <a:pPr marL="0" indent="0" algn="just">
              <a:buNone/>
            </a:pPr>
            <a:r>
              <a:rPr lang="fr-FR" sz="3500" dirty="0"/>
              <a:t>Il n’y a plus moyen de dire de quoi il s’agit. Ou plutôt, </a:t>
            </a:r>
            <a:r>
              <a:rPr lang="fr-FR" sz="3500" b="1" dirty="0">
                <a:solidFill>
                  <a:srgbClr val="C00000"/>
                </a:solidFill>
              </a:rPr>
              <a:t>on nous a enlevé les moyens de parler à la fois simplement et subtilement des choses religieuses</a:t>
            </a:r>
            <a:r>
              <a:rPr lang="fr-FR" sz="3500" dirty="0"/>
              <a:t>. Elles sont devenues soit compliquées, archéologiques, lettrées, soit tellement niaises, bondieuses, simplistes qu’on ne peut qu’en pleurer de pitié</a:t>
            </a:r>
            <a:r>
              <a:rPr lang="fr-FR" sz="3500" dirty="0" smtClean="0"/>
              <a:t>. »</a:t>
            </a:r>
          </a:p>
          <a:p>
            <a:pPr marL="0" indent="0" algn="just">
              <a:buNone/>
            </a:pPr>
            <a:endParaRPr lang="fr-FR" sz="2800" dirty="0"/>
          </a:p>
          <a:p>
            <a:pPr marL="0" indent="0" algn="just">
              <a:buNone/>
            </a:pPr>
            <a:endParaRPr lang="fr-FR" sz="2800" dirty="0"/>
          </a:p>
          <a:p>
            <a:pPr marL="0" indent="0" algn="r">
              <a:buNone/>
            </a:pPr>
            <a:r>
              <a:rPr lang="fr-FR" sz="2400" dirty="0"/>
              <a:t>Bruno </a:t>
            </a:r>
            <a:r>
              <a:rPr lang="fr-FR" sz="2400" dirty="0" err="1" smtClean="0"/>
              <a:t>Latour</a:t>
            </a:r>
            <a:r>
              <a:rPr lang="fr-FR" sz="2400" dirty="0" smtClean="0"/>
              <a:t>, </a:t>
            </a:r>
            <a:r>
              <a:rPr lang="fr-FR" sz="2400" i="1" dirty="0" smtClean="0"/>
              <a:t>Jubiler </a:t>
            </a:r>
            <a:r>
              <a:rPr lang="fr-FR" sz="2400" i="1" dirty="0"/>
              <a:t>ou les tourments de la parole </a:t>
            </a:r>
            <a:r>
              <a:rPr lang="fr-FR" sz="2400" i="1" dirty="0" smtClean="0"/>
              <a:t>religieuse, </a:t>
            </a:r>
            <a:r>
              <a:rPr lang="fr-FR" sz="2400" dirty="0" smtClean="0"/>
              <a:t>La </a:t>
            </a:r>
            <a:r>
              <a:rPr lang="fr-FR" sz="2400" dirty="0"/>
              <a:t>Découverte, </a:t>
            </a:r>
            <a:r>
              <a:rPr lang="fr-FR" sz="2400" dirty="0" smtClean="0"/>
              <a:t>2013, p 7-14.</a:t>
            </a:r>
            <a:endParaRPr lang="fr-FR" sz="2400" dirty="0"/>
          </a:p>
        </p:txBody>
      </p:sp>
    </p:spTree>
    <p:extLst>
      <p:ext uri="{BB962C8B-B14F-4D97-AF65-F5344CB8AC3E}">
        <p14:creationId xmlns:p14="http://schemas.microsoft.com/office/powerpoint/2010/main" val="410719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FED0D625-0F18-4DBA-8BBC-21FE7F6E1A42}"/>
              </a:ext>
            </a:extLst>
          </p:cNvPr>
          <p:cNvPicPr>
            <a:picLocks noChangeAspect="1"/>
          </p:cNvPicPr>
          <p:nvPr/>
        </p:nvPicPr>
        <p:blipFill>
          <a:blip r:embed="rId2"/>
          <a:stretch>
            <a:fillRect/>
          </a:stretch>
        </p:blipFill>
        <p:spPr>
          <a:xfrm>
            <a:off x="1547664" y="116632"/>
            <a:ext cx="6120680" cy="6579731"/>
          </a:xfrm>
          <a:prstGeom prst="rect">
            <a:avLst/>
          </a:prstGeom>
        </p:spPr>
      </p:pic>
    </p:spTree>
    <p:extLst>
      <p:ext uri="{BB962C8B-B14F-4D97-AF65-F5344CB8AC3E}">
        <p14:creationId xmlns:p14="http://schemas.microsoft.com/office/powerpoint/2010/main" val="209447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467544" y="332656"/>
            <a:ext cx="8229600" cy="6336704"/>
          </a:xfrm>
        </p:spPr>
        <p:txBody>
          <a:bodyPr>
            <a:normAutofit/>
          </a:bodyPr>
          <a:lstStyle/>
          <a:p>
            <a:pPr marL="0" indent="0" algn="just">
              <a:buNone/>
            </a:pPr>
            <a:endParaRPr lang="fr-FR" sz="3800" dirty="0"/>
          </a:p>
          <a:p>
            <a:pPr marL="0" indent="0" algn="just">
              <a:buNone/>
            </a:pPr>
            <a:endParaRPr lang="fr-FR" sz="3800" dirty="0"/>
          </a:p>
          <a:p>
            <a:pPr marL="0" indent="0" algn="just">
              <a:buNone/>
            </a:pPr>
            <a:r>
              <a:rPr lang="fr-FR" sz="3800" dirty="0"/>
              <a:t>« Mes parents, ils savent pas que je suis converti. Donc moi </a:t>
            </a:r>
            <a:r>
              <a:rPr lang="fr-FR" sz="3800" b="1" dirty="0">
                <a:solidFill>
                  <a:srgbClr val="C00000"/>
                </a:solidFill>
              </a:rPr>
              <a:t>j’ai pris le prétexte de ma femme </a:t>
            </a:r>
            <a:r>
              <a:rPr lang="fr-FR" sz="3800" dirty="0"/>
              <a:t>pour leur dire ‘bah voilà… ma femme étant là, bon, on veut plus d’alcool à table’ ».</a:t>
            </a:r>
            <a:endParaRPr lang="en-US" sz="2800" dirty="0"/>
          </a:p>
          <a:p>
            <a:pPr marL="0" indent="0" algn="r">
              <a:buNone/>
            </a:pPr>
            <a:endParaRPr lang="fr-FR" i="1" dirty="0"/>
          </a:p>
          <a:p>
            <a:pPr marL="0" indent="0" algn="r">
              <a:buNone/>
            </a:pPr>
            <a:r>
              <a:rPr lang="fr-FR" sz="2600" i="1" dirty="0"/>
              <a:t>Gérard, 47 ans, comptable, Marseille</a:t>
            </a:r>
            <a:endParaRPr lang="en-US" dirty="0"/>
          </a:p>
          <a:p>
            <a:pPr marL="0" indent="0">
              <a:buNone/>
            </a:pPr>
            <a:endParaRPr lang="fr-FR" dirty="0"/>
          </a:p>
        </p:txBody>
      </p:sp>
    </p:spTree>
    <p:extLst>
      <p:ext uri="{BB962C8B-B14F-4D97-AF65-F5344CB8AC3E}">
        <p14:creationId xmlns:p14="http://schemas.microsoft.com/office/powerpoint/2010/main" val="248724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41889" y="5877272"/>
            <a:ext cx="8604448" cy="738664"/>
          </a:xfrm>
          <a:prstGeom prst="rect">
            <a:avLst/>
          </a:prstGeom>
          <a:noFill/>
        </p:spPr>
        <p:txBody>
          <a:bodyPr wrap="square" rtlCol="0">
            <a:spAutoFit/>
          </a:bodyPr>
          <a:lstStyle/>
          <a:p>
            <a:pPr algn="just"/>
            <a:r>
              <a:rPr lang="fr-FR" sz="1400" i="1" dirty="0">
                <a:latin typeface="Calibri Light" panose="020F0302020204030204" pitchFamily="34" charset="0"/>
                <a:cs typeface="Calibri Light" panose="020F0302020204030204" pitchFamily="34" charset="0"/>
              </a:rPr>
              <a:t>Sources: </a:t>
            </a:r>
            <a:r>
              <a:rPr lang="en-US" sz="1400" i="1" dirty="0" err="1">
                <a:latin typeface="Calibri Light" panose="020F0302020204030204" pitchFamily="34" charset="0"/>
                <a:cs typeface="Calibri Light" panose="020F0302020204030204" pitchFamily="34" charset="0"/>
              </a:rPr>
              <a:t>Ihsan</a:t>
            </a:r>
            <a:r>
              <a:rPr lang="en-US" sz="1400" i="1" dirty="0">
                <a:latin typeface="Calibri Light" panose="020F0302020204030204" pitchFamily="34" charset="0"/>
                <a:cs typeface="Calibri Light" panose="020F0302020204030204" pitchFamily="34" charset="0"/>
              </a:rPr>
              <a:t> </a:t>
            </a:r>
            <a:r>
              <a:rPr lang="en-US" sz="1400" i="1" dirty="0" err="1">
                <a:latin typeface="Calibri Light" panose="020F0302020204030204" pitchFamily="34" charset="0"/>
                <a:cs typeface="Calibri Light" panose="020F0302020204030204" pitchFamily="34" charset="0"/>
              </a:rPr>
              <a:t>Bagby</a:t>
            </a:r>
            <a:r>
              <a:rPr lang="en-US" sz="1400" i="1" dirty="0">
                <a:latin typeface="Calibri Light" panose="020F0302020204030204" pitchFamily="34" charset="0"/>
                <a:cs typeface="Calibri Light" panose="020F0302020204030204" pitchFamily="34" charset="0"/>
              </a:rPr>
              <a:t>, “The American Mosque 2011”, January 2012, CAIR, Washington</a:t>
            </a:r>
          </a:p>
          <a:p>
            <a:pPr algn="just"/>
            <a:r>
              <a:rPr lang="en-US" sz="1400" i="1" dirty="0">
                <a:latin typeface="Calibri Light" panose="020F0302020204030204" pitchFamily="34" charset="0"/>
                <a:cs typeface="Calibri Light" panose="020F0302020204030204" pitchFamily="34" charset="0"/>
              </a:rPr>
              <a:t>Pew Research Center, 2009, Mapping the Global Muslim </a:t>
            </a:r>
            <a:r>
              <a:rPr lang="en-US" sz="1400" i="1" dirty="0" err="1">
                <a:latin typeface="Calibri Light" panose="020F0302020204030204" pitchFamily="34" charset="0"/>
                <a:cs typeface="Calibri Light" panose="020F0302020204030204" pitchFamily="34" charset="0"/>
              </a:rPr>
              <a:t>Population,Washington</a:t>
            </a:r>
            <a:r>
              <a:rPr lang="en-US" sz="1400" i="1" dirty="0">
                <a:latin typeface="Calibri Light" panose="020F0302020204030204" pitchFamily="34" charset="0"/>
                <a:cs typeface="Calibri Light" panose="020F0302020204030204" pitchFamily="34" charset="0"/>
              </a:rPr>
              <a:t> DC: Pew Research Center; </a:t>
            </a:r>
            <a:r>
              <a:rPr lang="en-US" sz="1400" i="1" dirty="0" err="1">
                <a:latin typeface="Calibri Light" panose="020F0302020204030204" pitchFamily="34" charset="0"/>
                <a:cs typeface="Calibri Light" panose="020F0302020204030204" pitchFamily="34" charset="0"/>
              </a:rPr>
              <a:t>TeO</a:t>
            </a:r>
            <a:r>
              <a:rPr lang="en-US" sz="1400" i="1" dirty="0">
                <a:latin typeface="Calibri Light" panose="020F0302020204030204" pitchFamily="34" charset="0"/>
                <a:cs typeface="Calibri Light" panose="020F0302020204030204" pitchFamily="34" charset="0"/>
              </a:rPr>
              <a:t>., 2010,Trajectoires et </a:t>
            </a:r>
            <a:r>
              <a:rPr lang="en-US" sz="1400" i="1" dirty="0" err="1">
                <a:latin typeface="Calibri Light" panose="020F0302020204030204" pitchFamily="34" charset="0"/>
                <a:cs typeface="Calibri Light" panose="020F0302020204030204" pitchFamily="34" charset="0"/>
              </a:rPr>
              <a:t>Origines</a:t>
            </a:r>
            <a:r>
              <a:rPr lang="en-US" sz="1400" i="1" dirty="0">
                <a:latin typeface="Calibri Light" panose="020F0302020204030204" pitchFamily="34" charset="0"/>
                <a:cs typeface="Calibri Light" panose="020F0302020204030204" pitchFamily="34" charset="0"/>
              </a:rPr>
              <a:t>: </a:t>
            </a:r>
            <a:r>
              <a:rPr lang="en-US" sz="1400" i="1" dirty="0" err="1">
                <a:latin typeface="Calibri Light" panose="020F0302020204030204" pitchFamily="34" charset="0"/>
                <a:cs typeface="Calibri Light" panose="020F0302020204030204" pitchFamily="34" charset="0"/>
              </a:rPr>
              <a:t>Enquête</a:t>
            </a:r>
            <a:r>
              <a:rPr lang="en-US" sz="1400" i="1" dirty="0">
                <a:latin typeface="Calibri Light" panose="020F0302020204030204" pitchFamily="34" charset="0"/>
                <a:cs typeface="Calibri Light" panose="020F0302020204030204" pitchFamily="34" charset="0"/>
              </a:rPr>
              <a:t> sur la </a:t>
            </a:r>
            <a:r>
              <a:rPr lang="en-US" sz="1400" i="1" dirty="0" err="1">
                <a:latin typeface="Calibri Light" panose="020F0302020204030204" pitchFamily="34" charset="0"/>
                <a:cs typeface="Calibri Light" panose="020F0302020204030204" pitchFamily="34" charset="0"/>
              </a:rPr>
              <a:t>diversité</a:t>
            </a:r>
            <a:r>
              <a:rPr lang="en-US" sz="1400" i="1" dirty="0">
                <a:latin typeface="Calibri Light" panose="020F0302020204030204" pitchFamily="34" charset="0"/>
                <a:cs typeface="Calibri Light" panose="020F0302020204030204" pitchFamily="34" charset="0"/>
              </a:rPr>
              <a:t> des populations </a:t>
            </a:r>
            <a:r>
              <a:rPr lang="en-US" sz="1400" i="1" dirty="0" err="1">
                <a:latin typeface="Calibri Light" panose="020F0302020204030204" pitchFamily="34" charset="0"/>
                <a:cs typeface="Calibri Light" panose="020F0302020204030204" pitchFamily="34" charset="0"/>
              </a:rPr>
              <a:t>en</a:t>
            </a:r>
            <a:r>
              <a:rPr lang="en-US" sz="1400" i="1" dirty="0">
                <a:latin typeface="Calibri Light" panose="020F0302020204030204" pitchFamily="34" charset="0"/>
                <a:cs typeface="Calibri Light" panose="020F0302020204030204" pitchFamily="34" charset="0"/>
              </a:rPr>
              <a:t> France, Paris: INED</a:t>
            </a:r>
            <a:endParaRPr lang="fr-FR" sz="1400" i="1" dirty="0">
              <a:latin typeface="Calibri Light" panose="020F0302020204030204" pitchFamily="34" charset="0"/>
              <a:cs typeface="Calibri Light" panose="020F0302020204030204" pitchFamily="34" charset="0"/>
            </a:endParaRPr>
          </a:p>
        </p:txBody>
      </p:sp>
      <p:sp>
        <p:nvSpPr>
          <p:cNvPr id="6" name="ZoneTexte 5"/>
          <p:cNvSpPr txBox="1"/>
          <p:nvPr/>
        </p:nvSpPr>
        <p:spPr>
          <a:xfrm>
            <a:off x="249744" y="434927"/>
            <a:ext cx="8604446" cy="523220"/>
          </a:xfrm>
          <a:prstGeom prst="rect">
            <a:avLst/>
          </a:prstGeom>
          <a:noFill/>
        </p:spPr>
        <p:txBody>
          <a:bodyPr wrap="square" rtlCol="0">
            <a:spAutoFit/>
          </a:bodyPr>
          <a:lstStyle/>
          <a:p>
            <a:pPr algn="ctr"/>
            <a:r>
              <a:rPr lang="fr-FR" sz="2800" b="1" cap="small" dirty="0">
                <a:latin typeface="Calibri Light" panose="020F0302020204030204" pitchFamily="34" charset="0"/>
                <a:cs typeface="Calibri Light" panose="020F0302020204030204" pitchFamily="34" charset="0"/>
              </a:rPr>
              <a:t>Convertis Musulmans en France et aux Etats-Unis</a:t>
            </a:r>
            <a:endParaRPr lang="fr-FR" sz="2800" cap="small" dirty="0">
              <a:latin typeface="Calibri Light" panose="020F0302020204030204" pitchFamily="34" charset="0"/>
              <a:cs typeface="Calibri Light" panose="020F0302020204030204"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554717848"/>
              </p:ext>
            </p:extLst>
          </p:nvPr>
        </p:nvGraphicFramePr>
        <p:xfrm>
          <a:off x="241889" y="1781928"/>
          <a:ext cx="8604447" cy="2757641"/>
        </p:xfrm>
        <a:graphic>
          <a:graphicData uri="http://schemas.openxmlformats.org/drawingml/2006/table">
            <a:tbl>
              <a:tblPr firstRow="1" bandRow="1">
                <a:tableStyleId>{5C22544A-7EE6-4342-B048-85BDC9FD1C3A}</a:tableStyleId>
              </a:tblPr>
              <a:tblGrid>
                <a:gridCol w="2065882">
                  <a:extLst>
                    <a:ext uri="{9D8B030D-6E8A-4147-A177-3AD203B41FA5}">
                      <a16:colId xmlns:a16="http://schemas.microsoft.com/office/drawing/2014/main" xmlns="" val="20000"/>
                    </a:ext>
                  </a:extLst>
                </a:gridCol>
                <a:gridCol w="3232859">
                  <a:extLst>
                    <a:ext uri="{9D8B030D-6E8A-4147-A177-3AD203B41FA5}">
                      <a16:colId xmlns:a16="http://schemas.microsoft.com/office/drawing/2014/main" xmlns="" val="20001"/>
                    </a:ext>
                  </a:extLst>
                </a:gridCol>
                <a:gridCol w="3305706">
                  <a:extLst>
                    <a:ext uri="{9D8B030D-6E8A-4147-A177-3AD203B41FA5}">
                      <a16:colId xmlns:a16="http://schemas.microsoft.com/office/drawing/2014/main" xmlns="" val="20002"/>
                    </a:ext>
                  </a:extLst>
                </a:gridCol>
              </a:tblGrid>
              <a:tr h="502121">
                <a:tc>
                  <a:txBody>
                    <a:bodyPr/>
                    <a:lstStyle/>
                    <a:p>
                      <a:pPr algn="ctr"/>
                      <a:endParaRPr lang="en-US"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cap="small" baseline="0" dirty="0">
                          <a:solidFill>
                            <a:schemeClr val="tx1"/>
                          </a:solidFill>
                          <a:effectLst/>
                          <a:latin typeface="Calibri Light" panose="020F0302020204030204" pitchFamily="34" charset="0"/>
                          <a:cs typeface="Calibri Light" panose="020F0302020204030204" pitchFamily="34" charset="0"/>
                        </a:rPr>
                        <a:t>USA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cap="small" baseline="0" dirty="0">
                          <a:solidFill>
                            <a:schemeClr val="tx1"/>
                          </a:solidFill>
                          <a:effectLst/>
                          <a:latin typeface="Calibri Light" panose="020F0302020204030204" pitchFamily="34" charset="0"/>
                          <a:cs typeface="Calibri Light" panose="020F0302020204030204" pitchFamily="34" charset="0"/>
                        </a:rPr>
                        <a:t>France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822960">
                <a:tc>
                  <a:txBody>
                    <a:bodyPr/>
                    <a:lstStyle/>
                    <a:p>
                      <a:pPr algn="ctr"/>
                      <a:r>
                        <a:rPr lang="en-US" sz="2400" dirty="0">
                          <a:solidFill>
                            <a:schemeClr val="tx1"/>
                          </a:solidFill>
                          <a:latin typeface="Calibri Light" panose="020F0302020204030204" pitchFamily="34" charset="0"/>
                          <a:cs typeface="Calibri Light" panose="020F0302020204030204" pitchFamily="34" charset="0"/>
                        </a:rPr>
                        <a:t>Population </a:t>
                      </a:r>
                      <a:r>
                        <a:rPr lang="en-US" sz="2400" dirty="0" err="1">
                          <a:solidFill>
                            <a:schemeClr val="tx1"/>
                          </a:solidFill>
                          <a:latin typeface="Calibri Light" panose="020F0302020204030204" pitchFamily="34" charset="0"/>
                          <a:cs typeface="Calibri Light" panose="020F0302020204030204" pitchFamily="34" charset="0"/>
                        </a:rPr>
                        <a:t>musulmane</a:t>
                      </a:r>
                      <a:endParaRPr lang="en-US" sz="24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b="0" baseline="0" dirty="0" smtClean="0">
                          <a:solidFill>
                            <a:schemeClr val="tx1"/>
                          </a:solidFill>
                          <a:effectLst/>
                          <a:latin typeface="Calibri Light" panose="020F0302020204030204" pitchFamily="34" charset="0"/>
                          <a:cs typeface="Calibri Light" panose="020F0302020204030204" pitchFamily="34" charset="0"/>
                        </a:rPr>
                        <a:t>3,3 </a:t>
                      </a:r>
                      <a:r>
                        <a:rPr lang="en-US" sz="2800" b="0" baseline="0" dirty="0">
                          <a:solidFill>
                            <a:schemeClr val="tx1"/>
                          </a:solidFill>
                          <a:effectLst/>
                          <a:latin typeface="Calibri Light" panose="020F0302020204030204" pitchFamily="34" charset="0"/>
                          <a:cs typeface="Calibri Light" panose="020F0302020204030204" pitchFamily="34" charset="0"/>
                        </a:rPr>
                        <a:t>millions</a:t>
                      </a:r>
                    </a:p>
                    <a:p>
                      <a:pPr algn="ctr"/>
                      <a:r>
                        <a:rPr lang="en-US" sz="2000" b="0" baseline="0" dirty="0">
                          <a:solidFill>
                            <a:schemeClr val="tx1"/>
                          </a:solidFill>
                          <a:effectLst/>
                          <a:latin typeface="Calibri Light" panose="020F0302020204030204" pitchFamily="34" charset="0"/>
                          <a:cs typeface="Calibri Light" panose="020F0302020204030204" pitchFamily="34" charset="0"/>
                        </a:rPr>
                        <a:t>(</a:t>
                      </a:r>
                      <a:r>
                        <a:rPr lang="en-US" sz="2000" b="0" baseline="0" dirty="0" smtClean="0">
                          <a:solidFill>
                            <a:schemeClr val="tx1"/>
                          </a:solidFill>
                          <a:effectLst/>
                          <a:latin typeface="Calibri Light" panose="020F0302020204030204" pitchFamily="34" charset="0"/>
                          <a:cs typeface="Calibri Light" panose="020F0302020204030204" pitchFamily="34" charset="0"/>
                        </a:rPr>
                        <a:t>0,9% </a:t>
                      </a:r>
                      <a:r>
                        <a:rPr lang="en-US" sz="2000" b="0" baseline="0" dirty="0">
                          <a:solidFill>
                            <a:schemeClr val="tx1"/>
                          </a:solidFill>
                          <a:effectLst/>
                          <a:latin typeface="Calibri Light" panose="020F0302020204030204" pitchFamily="34" charset="0"/>
                          <a:cs typeface="Calibri Light" panose="020F0302020204030204" pitchFamily="34" charset="0"/>
                        </a:rPr>
                        <a:t>pop.)</a:t>
                      </a:r>
                      <a:endParaRPr lang="en-US" sz="2000" b="0" dirty="0">
                        <a:solidFill>
                          <a:schemeClr val="tx1"/>
                        </a:solidFill>
                        <a:effectLst/>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effectLst/>
                          <a:latin typeface="Calibri Light" panose="020F0302020204030204" pitchFamily="34" charset="0"/>
                          <a:cs typeface="Calibri Light" panose="020F0302020204030204" pitchFamily="34" charset="0"/>
                        </a:rPr>
                        <a:t>4</a:t>
                      </a:r>
                      <a:r>
                        <a:rPr lang="en-US" sz="2800" b="0" baseline="0" dirty="0">
                          <a:solidFill>
                            <a:schemeClr val="tx1"/>
                          </a:solidFill>
                          <a:effectLst/>
                          <a:latin typeface="Calibri Light" panose="020F0302020204030204" pitchFamily="34" charset="0"/>
                          <a:cs typeface="Calibri Light" panose="020F0302020204030204" pitchFamily="34" charset="0"/>
                        </a:rPr>
                        <a:t> à </a:t>
                      </a:r>
                      <a:r>
                        <a:rPr lang="en-US" sz="2800" b="0" dirty="0">
                          <a:solidFill>
                            <a:schemeClr val="tx1"/>
                          </a:solidFill>
                          <a:effectLst/>
                          <a:latin typeface="Calibri Light" panose="020F0302020204030204" pitchFamily="34" charset="0"/>
                          <a:cs typeface="Calibri Light" panose="020F0302020204030204" pitchFamily="34" charset="0"/>
                        </a:rPr>
                        <a:t>5</a:t>
                      </a:r>
                      <a:r>
                        <a:rPr lang="en-US" sz="2800" b="0" baseline="0" dirty="0">
                          <a:solidFill>
                            <a:schemeClr val="tx1"/>
                          </a:solidFill>
                          <a:effectLst/>
                          <a:latin typeface="Calibri Light" panose="020F0302020204030204" pitchFamily="34" charset="0"/>
                          <a:cs typeface="Calibri Light" panose="020F0302020204030204" pitchFamily="34" charset="0"/>
                        </a:rPr>
                        <a:t> millions</a:t>
                      </a:r>
                    </a:p>
                    <a:p>
                      <a:pPr algn="ctr"/>
                      <a:r>
                        <a:rPr lang="en-US" sz="2000" b="0" baseline="0" dirty="0">
                          <a:solidFill>
                            <a:schemeClr val="tx1"/>
                          </a:solidFill>
                          <a:effectLst/>
                          <a:latin typeface="Calibri Light" panose="020F0302020204030204" pitchFamily="34" charset="0"/>
                          <a:cs typeface="Calibri Light" panose="020F0302020204030204" pitchFamily="34" charset="0"/>
                        </a:rPr>
                        <a:t>(7,5% pop.)</a:t>
                      </a:r>
                      <a:endParaRPr lang="en-US" sz="2000" b="0" dirty="0">
                        <a:solidFill>
                          <a:schemeClr val="tx1"/>
                        </a:solidFill>
                        <a:effectLst/>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22960">
                <a:tc>
                  <a:txBody>
                    <a:bodyPr/>
                    <a:lstStyle/>
                    <a:p>
                      <a:pPr algn="ctr"/>
                      <a:endParaRPr lang="en-US" sz="2400" dirty="0" smtClean="0">
                        <a:solidFill>
                          <a:schemeClr val="tx1"/>
                        </a:solidFill>
                        <a:latin typeface="Calibri Light" panose="020F0302020204030204" pitchFamily="34" charset="0"/>
                        <a:cs typeface="Calibri Light" panose="020F0302020204030204" pitchFamily="34" charset="0"/>
                      </a:endParaRPr>
                    </a:p>
                    <a:p>
                      <a:pPr algn="ctr"/>
                      <a:r>
                        <a:rPr lang="en-US" sz="2400" dirty="0" err="1" smtClean="0">
                          <a:solidFill>
                            <a:schemeClr val="tx1"/>
                          </a:solidFill>
                          <a:latin typeface="Calibri Light" panose="020F0302020204030204" pitchFamily="34" charset="0"/>
                          <a:cs typeface="Calibri Light" panose="020F0302020204030204" pitchFamily="34" charset="0"/>
                        </a:rPr>
                        <a:t>Nombre</a:t>
                      </a:r>
                      <a:r>
                        <a:rPr lang="en-US" sz="2400" dirty="0" smtClean="0">
                          <a:solidFill>
                            <a:schemeClr val="tx1"/>
                          </a:solidFill>
                          <a:latin typeface="Calibri Light" panose="020F0302020204030204" pitchFamily="34" charset="0"/>
                          <a:cs typeface="Calibri Light" panose="020F0302020204030204" pitchFamily="34" charset="0"/>
                        </a:rPr>
                        <a:t> </a:t>
                      </a:r>
                      <a:r>
                        <a:rPr lang="en-US" sz="2400" dirty="0">
                          <a:solidFill>
                            <a:schemeClr val="tx1"/>
                          </a:solidFill>
                          <a:latin typeface="Calibri Light" panose="020F0302020204030204" pitchFamily="34" charset="0"/>
                          <a:cs typeface="Calibri Light" panose="020F0302020204030204" pitchFamily="34" charset="0"/>
                        </a:rPr>
                        <a:t>de </a:t>
                      </a:r>
                      <a:r>
                        <a:rPr lang="en-US" sz="2400" dirty="0" err="1">
                          <a:solidFill>
                            <a:schemeClr val="tx1"/>
                          </a:solidFill>
                          <a:latin typeface="Calibri Light" panose="020F0302020204030204" pitchFamily="34" charset="0"/>
                          <a:cs typeface="Calibri Light" panose="020F0302020204030204" pitchFamily="34" charset="0"/>
                        </a:rPr>
                        <a:t>convertis</a:t>
                      </a:r>
                      <a:endParaRPr lang="en-US" sz="24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C00000"/>
                          </a:solidFill>
                          <a:effectLst/>
                          <a:latin typeface="Calibri Light" panose="020F0302020204030204" pitchFamily="34" charset="0"/>
                          <a:cs typeface="Calibri Light" panose="020F0302020204030204" pitchFamily="34" charset="0"/>
                        </a:rPr>
                        <a:t>~ </a:t>
                      </a:r>
                      <a:r>
                        <a:rPr lang="en-US" sz="2400" b="1" dirty="0" smtClean="0">
                          <a:solidFill>
                            <a:srgbClr val="C00000"/>
                          </a:solidFill>
                          <a:effectLst/>
                          <a:latin typeface="Calibri Light" panose="020F0302020204030204" pitchFamily="34" charset="0"/>
                          <a:cs typeface="Calibri Light" panose="020F0302020204030204" pitchFamily="34" charset="0"/>
                        </a:rPr>
                        <a:t>500 000</a:t>
                      </a:r>
                    </a:p>
                    <a:p>
                      <a:pPr algn="ctr"/>
                      <a:endParaRPr lang="en-US" sz="2400" b="1" dirty="0" smtClean="0">
                        <a:solidFill>
                          <a:srgbClr val="C00000"/>
                        </a:solidFill>
                        <a:effectLst/>
                        <a:latin typeface="Calibri Light" panose="020F0302020204030204" pitchFamily="34" charset="0"/>
                        <a:cs typeface="Calibri Light" panose="020F0302020204030204" pitchFamily="34" charset="0"/>
                      </a:endParaRPr>
                    </a:p>
                    <a:p>
                      <a:pPr algn="ctr"/>
                      <a:r>
                        <a:rPr lang="en-US" sz="2000" b="1" dirty="0" smtClean="0">
                          <a:solidFill>
                            <a:schemeClr val="tx1"/>
                          </a:solidFill>
                          <a:effectLst/>
                          <a:latin typeface="Calibri Light" panose="020F0302020204030204" pitchFamily="34" charset="0"/>
                          <a:cs typeface="Calibri Light" panose="020F0302020204030204" pitchFamily="34" charset="0"/>
                        </a:rPr>
                        <a:t>(environ</a:t>
                      </a:r>
                      <a:r>
                        <a:rPr lang="en-US" sz="2000" b="1" baseline="0" dirty="0" smtClean="0">
                          <a:solidFill>
                            <a:schemeClr val="tx1"/>
                          </a:solidFill>
                          <a:effectLst/>
                          <a:latin typeface="Calibri Light" panose="020F0302020204030204" pitchFamily="34" charset="0"/>
                          <a:cs typeface="Calibri Light" panose="020F0302020204030204" pitchFamily="34" charset="0"/>
                        </a:rPr>
                        <a:t> 20% de la pop. </a:t>
                      </a:r>
                      <a:r>
                        <a:rPr lang="en-US" sz="2000" b="1" baseline="0" dirty="0" err="1" smtClean="0">
                          <a:solidFill>
                            <a:schemeClr val="tx1"/>
                          </a:solidFill>
                          <a:effectLst/>
                          <a:latin typeface="Calibri Light" panose="020F0302020204030204" pitchFamily="34" charset="0"/>
                          <a:cs typeface="Calibri Light" panose="020F0302020204030204" pitchFamily="34" charset="0"/>
                        </a:rPr>
                        <a:t>musulmane</a:t>
                      </a:r>
                      <a:r>
                        <a:rPr lang="en-US" sz="2000" b="1" baseline="0" dirty="0" smtClean="0">
                          <a:solidFill>
                            <a:schemeClr val="tx1"/>
                          </a:solidFill>
                          <a:effectLst/>
                          <a:latin typeface="Calibri Light" panose="020F0302020204030204" pitchFamily="34" charset="0"/>
                          <a:cs typeface="Calibri Light" panose="020F0302020204030204" pitchFamily="34" charset="0"/>
                        </a:rPr>
                        <a:t>)</a:t>
                      </a:r>
                      <a:endParaRPr lang="en-US" sz="2000" b="1" dirty="0">
                        <a:solidFill>
                          <a:schemeClr val="tx1"/>
                        </a:solidFill>
                        <a:effectLst/>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C00000"/>
                          </a:solidFill>
                          <a:effectLst/>
                          <a:latin typeface="Calibri Light" panose="020F0302020204030204" pitchFamily="34" charset="0"/>
                          <a:cs typeface="Calibri Light" panose="020F0302020204030204" pitchFamily="34" charset="0"/>
                        </a:rPr>
                        <a:t>~ 100 000</a:t>
                      </a:r>
                      <a:r>
                        <a:rPr lang="en-US" sz="2400" b="1" baseline="0" dirty="0">
                          <a:solidFill>
                            <a:srgbClr val="C00000"/>
                          </a:solidFill>
                          <a:effectLst/>
                          <a:latin typeface="Calibri Light" panose="020F0302020204030204" pitchFamily="34" charset="0"/>
                          <a:cs typeface="Calibri Light" panose="020F0302020204030204" pitchFamily="34" charset="0"/>
                        </a:rPr>
                        <a:t> à </a:t>
                      </a:r>
                      <a:r>
                        <a:rPr lang="en-US" sz="2400" b="1" dirty="0">
                          <a:solidFill>
                            <a:srgbClr val="C00000"/>
                          </a:solidFill>
                          <a:effectLst/>
                          <a:latin typeface="Calibri Light" panose="020F0302020204030204" pitchFamily="34" charset="0"/>
                          <a:cs typeface="Calibri Light" panose="020F0302020204030204" pitchFamily="34" charset="0"/>
                        </a:rPr>
                        <a:t>200 </a:t>
                      </a:r>
                      <a:r>
                        <a:rPr lang="en-US" sz="2400" b="1" dirty="0" smtClean="0">
                          <a:solidFill>
                            <a:srgbClr val="C00000"/>
                          </a:solidFill>
                          <a:effectLst/>
                          <a:latin typeface="Calibri Light" panose="020F0302020204030204" pitchFamily="34" charset="0"/>
                          <a:cs typeface="Calibri Light" panose="020F0302020204030204" pitchFamily="34" charset="0"/>
                        </a:rPr>
                        <a:t>000</a:t>
                      </a:r>
                    </a:p>
                    <a:p>
                      <a:pPr algn="ctr"/>
                      <a:endParaRPr lang="en-US" sz="2400" b="1" dirty="0" smtClean="0">
                        <a:solidFill>
                          <a:srgbClr val="C00000"/>
                        </a:solidFill>
                        <a:effectLst/>
                        <a:latin typeface="Calibri Light" panose="020F0302020204030204" pitchFamily="34" charset="0"/>
                        <a:cs typeface="Calibri Light" panose="020F0302020204030204" pitchFamily="34" charset="0"/>
                      </a:endParaRPr>
                    </a:p>
                    <a:p>
                      <a:pPr algn="ctr"/>
                      <a:r>
                        <a:rPr lang="en-US" sz="2000" b="1" dirty="0" smtClean="0">
                          <a:solidFill>
                            <a:schemeClr val="tx1"/>
                          </a:solidFill>
                          <a:effectLst/>
                          <a:latin typeface="Calibri Light" panose="020F0302020204030204" pitchFamily="34" charset="0"/>
                          <a:cs typeface="Calibri Light" panose="020F0302020204030204" pitchFamily="34" charset="0"/>
                        </a:rPr>
                        <a:t>(2 à 3%)</a:t>
                      </a:r>
                      <a:endParaRPr lang="en-US" sz="2000" b="1" dirty="0">
                        <a:solidFill>
                          <a:schemeClr val="tx1"/>
                        </a:solidFill>
                        <a:effectLst/>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97107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85000" lnSpcReduction="20000"/>
          </a:bodyPr>
          <a:lstStyle/>
          <a:p>
            <a:pPr marL="0" indent="0">
              <a:buNone/>
            </a:pPr>
            <a:endParaRPr lang="fr-FR" dirty="0" smtClean="0"/>
          </a:p>
          <a:p>
            <a:pPr marL="0" indent="0">
              <a:buNone/>
            </a:pPr>
            <a:endParaRPr lang="fr-FR" dirty="0"/>
          </a:p>
          <a:p>
            <a:pPr marL="0" indent="0">
              <a:buNone/>
            </a:pPr>
            <a:r>
              <a:rPr lang="fr-FR" dirty="0" smtClean="0"/>
              <a:t>« </a:t>
            </a:r>
            <a:r>
              <a:rPr lang="fr-FR" dirty="0"/>
              <a:t>Ma mère me dit ‘mais qu’est-ce que tu fais le matin ?’ Je dis ‘bah je me douche, </a:t>
            </a:r>
            <a:r>
              <a:rPr lang="fr-FR" b="1" dirty="0">
                <a:solidFill>
                  <a:srgbClr val="C00000"/>
                </a:solidFill>
              </a:rPr>
              <a:t>j’ai chaud, je </a:t>
            </a:r>
            <a:r>
              <a:rPr lang="fr-FR" b="1" dirty="0" smtClean="0">
                <a:solidFill>
                  <a:srgbClr val="C00000"/>
                </a:solidFill>
              </a:rPr>
              <a:t>me douche</a:t>
            </a:r>
            <a:r>
              <a:rPr lang="fr-FR" dirty="0"/>
              <a:t>, j’ai le droit !’ </a:t>
            </a:r>
            <a:r>
              <a:rPr lang="fr-FR" dirty="0" smtClean="0"/>
              <a:t>»</a:t>
            </a:r>
          </a:p>
          <a:p>
            <a:pPr marL="0" indent="0" algn="r">
              <a:buNone/>
            </a:pPr>
            <a:r>
              <a:rPr lang="fr-FR" sz="2900" i="1" dirty="0" smtClean="0"/>
              <a:t>Ludovic, 26 ans, instituteur, Marseille</a:t>
            </a:r>
          </a:p>
          <a:p>
            <a:pPr marL="0" indent="0" algn="r">
              <a:buNone/>
            </a:pPr>
            <a:endParaRPr lang="fr-FR" i="1" dirty="0" smtClean="0"/>
          </a:p>
          <a:p>
            <a:pPr marL="0" indent="0" algn="r">
              <a:buNone/>
            </a:pPr>
            <a:endParaRPr lang="fr-FR" i="1" dirty="0"/>
          </a:p>
          <a:p>
            <a:pPr marL="0" indent="0">
              <a:buNone/>
            </a:pPr>
            <a:r>
              <a:rPr lang="fr-FR" dirty="0" smtClean="0"/>
              <a:t>« </a:t>
            </a:r>
            <a:r>
              <a:rPr lang="fr-FR" dirty="0"/>
              <a:t>Je rentre chez moi et ma mère me dit ‘tiens ! je t’ai laissé une part du gâteau que ta petite </a:t>
            </a:r>
            <a:r>
              <a:rPr lang="fr-FR" dirty="0" smtClean="0"/>
              <a:t>sœur </a:t>
            </a:r>
            <a:r>
              <a:rPr lang="fr-FR" dirty="0"/>
              <a:t>a fait </a:t>
            </a:r>
            <a:r>
              <a:rPr lang="fr-FR" dirty="0" smtClean="0"/>
              <a:t>!’ et </a:t>
            </a:r>
            <a:r>
              <a:rPr lang="fr-FR" dirty="0"/>
              <a:t>là je fais ‘ah merci !’ Et </a:t>
            </a:r>
            <a:r>
              <a:rPr lang="fr-FR" b="1" dirty="0">
                <a:solidFill>
                  <a:srgbClr val="C00000"/>
                </a:solidFill>
              </a:rPr>
              <a:t>je l’ai tenu dans ma main pendant 4 heures ! </a:t>
            </a:r>
            <a:r>
              <a:rPr lang="fr-FR" dirty="0"/>
              <a:t>(…) Ma main était toute </a:t>
            </a:r>
            <a:r>
              <a:rPr lang="fr-FR" dirty="0" smtClean="0"/>
              <a:t>moite, j’attendais</a:t>
            </a:r>
            <a:r>
              <a:rPr lang="fr-FR" dirty="0"/>
              <a:t>, j’attendais, j’attendais. </a:t>
            </a:r>
            <a:r>
              <a:rPr lang="fr-FR" dirty="0" smtClean="0"/>
              <a:t>(</a:t>
            </a:r>
            <a:r>
              <a:rPr lang="fr-FR" dirty="0"/>
              <a:t>rires) </a:t>
            </a:r>
            <a:r>
              <a:rPr lang="fr-FR" dirty="0" smtClean="0"/>
              <a:t>».</a:t>
            </a:r>
          </a:p>
          <a:p>
            <a:pPr marL="0" indent="0" algn="r">
              <a:buNone/>
            </a:pPr>
            <a:r>
              <a:rPr lang="fr-FR" sz="2900" i="1" dirty="0" smtClean="0"/>
              <a:t>Fanny, 26 ans, assistante éducative, Paris</a:t>
            </a:r>
            <a:endParaRPr lang="fr-FR" sz="2900" i="1" dirty="0"/>
          </a:p>
        </p:txBody>
      </p:sp>
    </p:spTree>
    <p:extLst>
      <p:ext uri="{BB962C8B-B14F-4D97-AF65-F5344CB8AC3E}">
        <p14:creationId xmlns:p14="http://schemas.microsoft.com/office/powerpoint/2010/main" val="3399307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395536" y="415040"/>
            <a:ext cx="8445624" cy="6408712"/>
          </a:xfrm>
        </p:spPr>
        <p:txBody>
          <a:bodyPr>
            <a:normAutofit fontScale="85000" lnSpcReduction="20000"/>
          </a:bodyPr>
          <a:lstStyle/>
          <a:p>
            <a:pPr marL="0" indent="0" algn="just">
              <a:buNone/>
            </a:pPr>
            <a:r>
              <a:rPr lang="fr-FR" sz="3500" dirty="0"/>
              <a:t>« </a:t>
            </a:r>
            <a:r>
              <a:rPr lang="fr-FR" sz="3500" b="1" dirty="0">
                <a:solidFill>
                  <a:srgbClr val="C00000"/>
                </a:solidFill>
              </a:rPr>
              <a:t>Mon papa, je crois que ça lui plaît d’oublier que je suis musulmane, tu vois </a:t>
            </a:r>
            <a:r>
              <a:rPr lang="fr-FR" sz="3500" dirty="0"/>
              <a:t>! (rires) </a:t>
            </a:r>
            <a:r>
              <a:rPr lang="fr-FR" sz="3500" b="1" dirty="0">
                <a:solidFill>
                  <a:srgbClr val="C00000"/>
                </a:solidFill>
              </a:rPr>
              <a:t>Je pense lui en avoir jamais parlé</a:t>
            </a:r>
            <a:r>
              <a:rPr lang="fr-FR" sz="3500" dirty="0"/>
              <a:t>… En fait sans cesse, </a:t>
            </a:r>
            <a:r>
              <a:rPr lang="fr-FR" sz="3500" dirty="0" smtClean="0"/>
              <a:t>il </a:t>
            </a:r>
            <a:r>
              <a:rPr lang="fr-FR" sz="3500" dirty="0"/>
              <a:t>m’envoie des </a:t>
            </a:r>
            <a:r>
              <a:rPr lang="fr-FR" sz="3500" dirty="0" smtClean="0"/>
              <a:t>signaux. </a:t>
            </a:r>
            <a:r>
              <a:rPr lang="fr-FR" sz="3500" dirty="0"/>
              <a:t>A chaque fois qu’on se parle, de manière indirecte il me fait comprendre que c’est débile ce que je fais, tu vois ! (…) Peu importe de quoi on discute, ça revient tout le temps un peu autour de ça, mais </a:t>
            </a:r>
            <a:r>
              <a:rPr lang="fr-FR" sz="3500" b="1" dirty="0" smtClean="0">
                <a:solidFill>
                  <a:srgbClr val="C00000"/>
                </a:solidFill>
              </a:rPr>
              <a:t>c’est </a:t>
            </a:r>
            <a:r>
              <a:rPr lang="fr-FR" sz="3500" b="1" dirty="0">
                <a:solidFill>
                  <a:srgbClr val="C00000"/>
                </a:solidFill>
              </a:rPr>
              <a:t>très délicat, tu vois, c’est effleuré. </a:t>
            </a:r>
            <a:r>
              <a:rPr lang="fr-FR" sz="3500" dirty="0"/>
              <a:t>Moi je rebondis absolument pas là-dessus. Sinon, on pourrait vraiment se fâcher, hein. Vraiment. (…) Donc dès que je vois qu’il va rentrer dans un truc qui va me blesser, bah j’en sors habilement pour parler complètement d’autre chose. </a:t>
            </a:r>
            <a:r>
              <a:rPr lang="fr-FR" sz="3500" b="1" dirty="0">
                <a:solidFill>
                  <a:srgbClr val="C00000"/>
                </a:solidFill>
              </a:rPr>
              <a:t>C’est </a:t>
            </a:r>
            <a:r>
              <a:rPr lang="fr-FR" sz="3500" b="1" dirty="0" smtClean="0">
                <a:solidFill>
                  <a:srgbClr val="C00000"/>
                </a:solidFill>
              </a:rPr>
              <a:t>une </a:t>
            </a:r>
            <a:r>
              <a:rPr lang="fr-FR" sz="3500" b="1" dirty="0">
                <a:solidFill>
                  <a:srgbClr val="C00000"/>
                </a:solidFill>
              </a:rPr>
              <a:t>espèce d’accord tacite entre nous, tu </a:t>
            </a:r>
            <a:r>
              <a:rPr lang="fr-FR" sz="3500" b="1" dirty="0" smtClean="0">
                <a:solidFill>
                  <a:srgbClr val="C00000"/>
                </a:solidFill>
              </a:rPr>
              <a:t>vois</a:t>
            </a:r>
            <a:r>
              <a:rPr lang="fr-FR" sz="3500" b="1" dirty="0">
                <a:solidFill>
                  <a:srgbClr val="C00000"/>
                </a:solidFill>
              </a:rPr>
              <a:t> </a:t>
            </a:r>
            <a:r>
              <a:rPr lang="fr-FR" sz="3500" dirty="0" smtClean="0"/>
              <a:t>».</a:t>
            </a:r>
            <a:endParaRPr lang="fr-FR" sz="3500" dirty="0"/>
          </a:p>
          <a:p>
            <a:pPr marL="0" indent="0" algn="just">
              <a:buNone/>
            </a:pPr>
            <a:endParaRPr lang="fr-FR" sz="3500" dirty="0"/>
          </a:p>
          <a:p>
            <a:pPr marL="0" indent="0" algn="r">
              <a:buNone/>
            </a:pPr>
            <a:r>
              <a:rPr lang="fr-FR" sz="2800" i="1" dirty="0" err="1"/>
              <a:t>Aisha</a:t>
            </a:r>
            <a:r>
              <a:rPr lang="fr-FR" sz="2800" i="1" dirty="0"/>
              <a:t>, 37 ans, femme au foyer et enseignante à la mosquée, Paris</a:t>
            </a:r>
          </a:p>
        </p:txBody>
      </p:sp>
    </p:spTree>
    <p:extLst>
      <p:ext uri="{BB962C8B-B14F-4D97-AF65-F5344CB8AC3E}">
        <p14:creationId xmlns:p14="http://schemas.microsoft.com/office/powerpoint/2010/main" val="1532497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467544" y="417854"/>
            <a:ext cx="8229600" cy="6408712"/>
          </a:xfrm>
        </p:spPr>
        <p:txBody>
          <a:bodyPr>
            <a:normAutofit fontScale="85000" lnSpcReduction="20000"/>
          </a:bodyPr>
          <a:lstStyle/>
          <a:p>
            <a:pPr marL="0" indent="0" algn="just">
              <a:buNone/>
            </a:pPr>
            <a:r>
              <a:rPr lang="fr-FR" sz="3500" dirty="0"/>
              <a:t>« L’autre fois, [ma sœur] est venue chez moi, pendant trois jours. Donc… je cachais même pas le tapis, je cachais rien. Il y avait des Corans partout. Et elle me demande à un moment d’aller lui acheter du jambon pour qu’elle se fasse un sandwich. Du coup je me suis dit ‘tiens, ça va être une occasion’. Donc je lui achète le jambon de poulet. Je le mets au frigo. Elle arrive, elle vient, elle dit ‘ah t’as vu, tu t’es trompée, t’as pris du poulet au lieu de prendre du jambon’. Je dis ‘oui c’est normal, </a:t>
            </a:r>
            <a:r>
              <a:rPr lang="fr-FR" sz="3500" b="1" dirty="0">
                <a:solidFill>
                  <a:srgbClr val="C00000"/>
                </a:solidFill>
              </a:rPr>
              <a:t>je mange pas de porc</a:t>
            </a:r>
            <a:r>
              <a:rPr lang="fr-FR" sz="3500" dirty="0" smtClean="0"/>
              <a:t>’.</a:t>
            </a:r>
          </a:p>
          <a:p>
            <a:pPr marL="0" indent="0" algn="just">
              <a:buNone/>
            </a:pPr>
            <a:r>
              <a:rPr lang="fr-FR" sz="3500" dirty="0" smtClean="0"/>
              <a:t>…</a:t>
            </a:r>
          </a:p>
          <a:p>
            <a:pPr marL="0" indent="0" algn="just">
              <a:buNone/>
            </a:pPr>
            <a:r>
              <a:rPr lang="fr-FR" sz="3500" dirty="0" smtClean="0"/>
              <a:t>Elle </a:t>
            </a:r>
            <a:r>
              <a:rPr lang="fr-FR" sz="3500" dirty="0"/>
              <a:t>dit ‘</a:t>
            </a:r>
            <a:r>
              <a:rPr lang="fr-FR" sz="3500" b="1" dirty="0">
                <a:solidFill>
                  <a:srgbClr val="C00000"/>
                </a:solidFill>
              </a:rPr>
              <a:t>ah ouais, t’as raison, c’est moins cher</a:t>
            </a:r>
            <a:r>
              <a:rPr lang="fr-FR" sz="3500" dirty="0"/>
              <a:t>’ ». </a:t>
            </a:r>
          </a:p>
          <a:p>
            <a:pPr marL="0" indent="0" algn="just">
              <a:buNone/>
            </a:pPr>
            <a:endParaRPr lang="fr-FR" sz="3500" dirty="0"/>
          </a:p>
          <a:p>
            <a:pPr marL="0" indent="0" algn="r">
              <a:buNone/>
            </a:pPr>
            <a:r>
              <a:rPr lang="fr-FR" sz="2800" i="1" dirty="0"/>
              <a:t>Blandine, 25 ans, professeure de musique, Paris</a:t>
            </a:r>
          </a:p>
        </p:txBody>
      </p:sp>
    </p:spTree>
    <p:extLst>
      <p:ext uri="{BB962C8B-B14F-4D97-AF65-F5344CB8AC3E}">
        <p14:creationId xmlns:p14="http://schemas.microsoft.com/office/powerpoint/2010/main" val="2003153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412776"/>
            <a:ext cx="8229600" cy="5001419"/>
          </a:xfrm>
        </p:spPr>
        <p:txBody>
          <a:bodyPr>
            <a:normAutofit/>
          </a:bodyPr>
          <a:lstStyle/>
          <a:p>
            <a:pPr marL="0" indent="0" algn="ctr">
              <a:buNone/>
            </a:pPr>
            <a:endParaRPr lang="en-US" sz="3500" cap="small" dirty="0">
              <a:latin typeface="Calibri Light" panose="020F0302020204030204" pitchFamily="34" charset="0"/>
              <a:cs typeface="Calibri Light" panose="020F0302020204030204" pitchFamily="34" charset="0"/>
            </a:endParaRPr>
          </a:p>
          <a:p>
            <a:pPr marL="0" indent="0" algn="ctr">
              <a:buNone/>
            </a:pPr>
            <a:r>
              <a:rPr lang="en-US" sz="7200" b="1" cap="small" dirty="0">
                <a:latin typeface="Calibri Light" panose="020F0302020204030204" pitchFamily="34" charset="0"/>
                <a:cs typeface="Calibri Light" panose="020F0302020204030204" pitchFamily="34" charset="0"/>
              </a:rPr>
              <a:t>Conclusion</a:t>
            </a:r>
          </a:p>
        </p:txBody>
      </p:sp>
    </p:spTree>
    <p:extLst>
      <p:ext uri="{BB962C8B-B14F-4D97-AF65-F5344CB8AC3E}">
        <p14:creationId xmlns:p14="http://schemas.microsoft.com/office/powerpoint/2010/main" val="2598700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077002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3709" y="2765509"/>
            <a:ext cx="3240082" cy="950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Arrow: Pentagon 10"/>
          <p:cNvSpPr/>
          <p:nvPr/>
        </p:nvSpPr>
        <p:spPr>
          <a:xfrm>
            <a:off x="3886949" y="2765509"/>
            <a:ext cx="5040839" cy="950815"/>
          </a:xfrm>
          <a:prstGeom prst="homePlat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Speech Bubble: Rectangle 11"/>
          <p:cNvSpPr/>
          <p:nvPr/>
        </p:nvSpPr>
        <p:spPr>
          <a:xfrm>
            <a:off x="3419872" y="1484784"/>
            <a:ext cx="1693168" cy="673919"/>
          </a:xfrm>
          <a:prstGeom prst="wedgeRectCallout">
            <a:avLst>
              <a:gd name="adj1" fmla="val -20833"/>
              <a:gd name="adj2" fmla="val 1291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i="1" dirty="0" err="1">
                <a:solidFill>
                  <a:schemeClr val="tx1"/>
                </a:solidFill>
              </a:rPr>
              <a:t>Coming</a:t>
            </a:r>
            <a:r>
              <a:rPr lang="fr-FR" sz="2000" i="1" dirty="0">
                <a:solidFill>
                  <a:schemeClr val="tx1"/>
                </a:solidFill>
              </a:rPr>
              <a:t> out</a:t>
            </a:r>
            <a:endParaRPr lang="fr-FR" sz="2000" dirty="0">
              <a:solidFill>
                <a:schemeClr val="tx1"/>
              </a:solidFill>
            </a:endParaRPr>
          </a:p>
        </p:txBody>
      </p:sp>
      <p:sp>
        <p:nvSpPr>
          <p:cNvPr id="13" name="TextBox 12"/>
          <p:cNvSpPr txBox="1"/>
          <p:nvPr/>
        </p:nvSpPr>
        <p:spPr>
          <a:xfrm>
            <a:off x="1245600" y="2948528"/>
            <a:ext cx="2036300" cy="584775"/>
          </a:xfrm>
          <a:prstGeom prst="rect">
            <a:avLst/>
          </a:prstGeom>
          <a:noFill/>
        </p:spPr>
        <p:txBody>
          <a:bodyPr wrap="square" rtlCol="0">
            <a:spAutoFit/>
          </a:bodyPr>
          <a:lstStyle/>
          <a:p>
            <a:pPr algn="ctr"/>
            <a:r>
              <a:rPr lang="fr-FR" sz="3200" b="1" dirty="0"/>
              <a:t>Ignorance</a:t>
            </a:r>
          </a:p>
        </p:txBody>
      </p:sp>
      <p:sp>
        <p:nvSpPr>
          <p:cNvPr id="14" name="TextBox 13"/>
          <p:cNvSpPr txBox="1"/>
          <p:nvPr/>
        </p:nvSpPr>
        <p:spPr>
          <a:xfrm>
            <a:off x="4751040" y="2948528"/>
            <a:ext cx="3314321" cy="584775"/>
          </a:xfrm>
          <a:prstGeom prst="rect">
            <a:avLst/>
          </a:prstGeom>
          <a:noFill/>
        </p:spPr>
        <p:txBody>
          <a:bodyPr wrap="square" rtlCol="0">
            <a:spAutoFit/>
          </a:bodyPr>
          <a:lstStyle/>
          <a:p>
            <a:pPr algn="ctr"/>
            <a:r>
              <a:rPr lang="fr-FR" sz="3200" b="1" dirty="0"/>
              <a:t>Reconnaissance</a:t>
            </a:r>
          </a:p>
        </p:txBody>
      </p:sp>
    </p:spTree>
    <p:extLst>
      <p:ext uri="{BB962C8B-B14F-4D97-AF65-F5344CB8AC3E}">
        <p14:creationId xmlns:p14="http://schemas.microsoft.com/office/powerpoint/2010/main" val="3425095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3154" y="2132856"/>
            <a:ext cx="4090814" cy="1088319"/>
          </a:xfrm>
          <a:prstGeom prst="rect">
            <a:avLst/>
          </a:prstGeom>
          <a:gradFill>
            <a:gsLst>
              <a:gs pos="0">
                <a:schemeClr val="bg1"/>
              </a:gs>
              <a:gs pos="59000">
                <a:srgbClr val="C0E399">
                  <a:alpha val="7059"/>
                </a:srgbClr>
              </a:gs>
              <a:gs pos="40000">
                <a:schemeClr val="bg1"/>
              </a:gs>
              <a:gs pos="38000">
                <a:schemeClr val="bg1"/>
              </a:gs>
              <a:gs pos="77000">
                <a:srgbClr val="A7D971"/>
              </a:gs>
              <a:gs pos="100000">
                <a:srgbClr val="92D050"/>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Arrow: Pentagon 8"/>
          <p:cNvSpPr/>
          <p:nvPr/>
        </p:nvSpPr>
        <p:spPr>
          <a:xfrm>
            <a:off x="4283968" y="2132856"/>
            <a:ext cx="4536504" cy="1086444"/>
          </a:xfrm>
          <a:prstGeom prst="homePlate">
            <a:avLst/>
          </a:prstGeom>
          <a:gradFill flip="none" rotWithShape="1">
            <a:gsLst>
              <a:gs pos="0">
                <a:schemeClr val="bg1"/>
              </a:gs>
              <a:gs pos="100000">
                <a:srgbClr val="00B050"/>
              </a:gs>
              <a:gs pos="100000">
                <a:srgbClr val="00B050"/>
              </a:gs>
              <a:gs pos="100000">
                <a:srgbClr val="00B050"/>
              </a:gs>
              <a:gs pos="31842">
                <a:srgbClr val="88BC68"/>
              </a:gs>
              <a:gs pos="100000">
                <a:srgbClr val="00B050"/>
              </a:gs>
              <a:gs pos="58000">
                <a:srgbClr val="68A042"/>
              </a:gs>
              <a:gs pos="100000">
                <a:srgbClr val="00B050"/>
              </a:gs>
              <a:gs pos="0">
                <a:srgbClr val="92D050"/>
              </a:gs>
              <a:gs pos="100000">
                <a:srgbClr val="00B05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6" name="TextBox 25"/>
          <p:cNvSpPr txBox="1"/>
          <p:nvPr/>
        </p:nvSpPr>
        <p:spPr>
          <a:xfrm>
            <a:off x="6156757" y="2509211"/>
            <a:ext cx="2519650" cy="400110"/>
          </a:xfrm>
          <a:prstGeom prst="rect">
            <a:avLst/>
          </a:prstGeom>
          <a:noFill/>
        </p:spPr>
        <p:txBody>
          <a:bodyPr wrap="square" rtlCol="0">
            <a:spAutoFit/>
          </a:bodyPr>
          <a:lstStyle/>
          <a:p>
            <a:pPr algn="ctr"/>
            <a:r>
              <a:rPr lang="fr-FR" sz="2000" dirty="0"/>
              <a:t>Reconnaissance</a:t>
            </a:r>
          </a:p>
        </p:txBody>
      </p:sp>
      <p:sp>
        <p:nvSpPr>
          <p:cNvPr id="27" name="TextBox 26"/>
          <p:cNvSpPr txBox="1"/>
          <p:nvPr/>
        </p:nvSpPr>
        <p:spPr>
          <a:xfrm>
            <a:off x="209324" y="2386101"/>
            <a:ext cx="2036300" cy="400110"/>
          </a:xfrm>
          <a:prstGeom prst="rect">
            <a:avLst/>
          </a:prstGeom>
          <a:noFill/>
        </p:spPr>
        <p:txBody>
          <a:bodyPr wrap="square" rtlCol="0">
            <a:spAutoFit/>
          </a:bodyPr>
          <a:lstStyle/>
          <a:p>
            <a:pPr algn="ctr"/>
            <a:r>
              <a:rPr lang="fr-FR" sz="2000" dirty="0"/>
              <a:t>I</a:t>
            </a:r>
            <a:r>
              <a:rPr lang="fr-FR" sz="2000" dirty="0" smtClean="0"/>
              <a:t>gnorance</a:t>
            </a:r>
            <a:endParaRPr lang="fr-FR" sz="2000" dirty="0"/>
          </a:p>
        </p:txBody>
      </p:sp>
      <p:cxnSp>
        <p:nvCxnSpPr>
          <p:cNvPr id="3" name="Straight Connector 2"/>
          <p:cNvCxnSpPr>
            <a:cxnSpLocks/>
          </p:cNvCxnSpPr>
          <p:nvPr/>
        </p:nvCxnSpPr>
        <p:spPr>
          <a:xfrm>
            <a:off x="6118390" y="2132856"/>
            <a:ext cx="0" cy="10864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flipV="1">
            <a:off x="2229454" y="2132856"/>
            <a:ext cx="0" cy="10864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59625" y="2322135"/>
            <a:ext cx="1604252" cy="707886"/>
          </a:xfrm>
          <a:prstGeom prst="rect">
            <a:avLst/>
          </a:prstGeom>
          <a:noFill/>
        </p:spPr>
        <p:txBody>
          <a:bodyPr wrap="square" rtlCol="0">
            <a:spAutoFit/>
          </a:bodyPr>
          <a:lstStyle/>
          <a:p>
            <a:pPr algn="ctr"/>
            <a:r>
              <a:rPr lang="fr-FR" sz="2000" dirty="0" smtClean="0"/>
              <a:t>Silences et non-dits</a:t>
            </a:r>
            <a:endParaRPr lang="fr-FR" sz="2000" dirty="0"/>
          </a:p>
        </p:txBody>
      </p:sp>
      <p:sp>
        <p:nvSpPr>
          <p:cNvPr id="31" name="TextBox 30"/>
          <p:cNvSpPr txBox="1"/>
          <p:nvPr/>
        </p:nvSpPr>
        <p:spPr>
          <a:xfrm>
            <a:off x="4267798" y="2506801"/>
            <a:ext cx="2036300" cy="400110"/>
          </a:xfrm>
          <a:prstGeom prst="rect">
            <a:avLst/>
          </a:prstGeom>
          <a:noFill/>
        </p:spPr>
        <p:txBody>
          <a:bodyPr wrap="square" rtlCol="0">
            <a:spAutoFit/>
          </a:bodyPr>
          <a:lstStyle/>
          <a:p>
            <a:pPr algn="ctr"/>
            <a:r>
              <a:rPr lang="fr-FR" sz="2000" dirty="0"/>
              <a:t>Déni</a:t>
            </a:r>
            <a:endParaRPr lang="fr-FR" sz="1600" dirty="0"/>
          </a:p>
        </p:txBody>
      </p:sp>
    </p:spTree>
    <p:extLst>
      <p:ext uri="{BB962C8B-B14F-4D97-AF65-F5344CB8AC3E}">
        <p14:creationId xmlns:p14="http://schemas.microsoft.com/office/powerpoint/2010/main" val="1585959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467544" y="116632"/>
            <a:ext cx="8352928" cy="6741368"/>
          </a:xfrm>
        </p:spPr>
        <p:txBody>
          <a:bodyPr>
            <a:normAutofit fontScale="55000" lnSpcReduction="20000"/>
          </a:bodyPr>
          <a:lstStyle/>
          <a:p>
            <a:pPr marL="0" indent="0" algn="just">
              <a:buNone/>
            </a:pPr>
            <a:endParaRPr lang="fr-FR" sz="4400" dirty="0"/>
          </a:p>
          <a:p>
            <a:pPr marL="0" indent="0" algn="just">
              <a:buNone/>
            </a:pPr>
            <a:r>
              <a:rPr lang="fr-FR" sz="4400" dirty="0"/>
              <a:t>« Il m’avait invité à manger et </a:t>
            </a:r>
            <a:r>
              <a:rPr lang="fr-FR" sz="4400" i="1" dirty="0" err="1"/>
              <a:t>subhan’Allah</a:t>
            </a:r>
            <a:r>
              <a:rPr lang="fr-FR" sz="4400" dirty="0"/>
              <a:t> ce jour-là, j’étais arrivé en retard. Et il m’avait commandé une crêpe avec du porc à l’intérieur. Alors il se trouve que je mangeais plus de porc, hein, donc… Et j’arrive et </a:t>
            </a:r>
            <a:r>
              <a:rPr lang="fr-FR" sz="4400" b="1" dirty="0">
                <a:solidFill>
                  <a:srgbClr val="C00000"/>
                </a:solidFill>
              </a:rPr>
              <a:t>je voulais pas lui dire, je voulais pas… je voulais attendre</a:t>
            </a:r>
            <a:r>
              <a:rPr lang="fr-FR" sz="4400" dirty="0"/>
              <a:t>, je voulais attendre. Et j’avais ma crêpe devant avec ces petits morceaux roses à l’intérieur. J’ai dit: </a:t>
            </a:r>
          </a:p>
          <a:p>
            <a:pPr algn="just">
              <a:buFontTx/>
              <a:buChar char="-"/>
            </a:pPr>
            <a:r>
              <a:rPr lang="fr-FR" sz="4400" dirty="0"/>
              <a:t>Bon écoute ! Est-ce que tu peux m’en commander une autre ?</a:t>
            </a:r>
          </a:p>
          <a:p>
            <a:pPr algn="just">
              <a:buFontTx/>
              <a:buChar char="-"/>
            </a:pPr>
            <a:r>
              <a:rPr lang="fr-FR" sz="4400" dirty="0"/>
              <a:t>Il dit: Mais non, ça y est, elle est là ! Mange-là ça va être froid et tout !</a:t>
            </a:r>
          </a:p>
          <a:p>
            <a:pPr algn="just">
              <a:buFontTx/>
              <a:buChar char="-"/>
            </a:pPr>
            <a:r>
              <a:rPr lang="fr-FR" sz="4400" dirty="0"/>
              <a:t>Je lui fais: Mais non, mais je veux pas la manger. </a:t>
            </a:r>
          </a:p>
          <a:p>
            <a:pPr algn="just">
              <a:buFontTx/>
              <a:buChar char="-"/>
            </a:pPr>
            <a:r>
              <a:rPr lang="fr-FR" sz="4400" dirty="0"/>
              <a:t>Mais pourquoi ?</a:t>
            </a:r>
          </a:p>
          <a:p>
            <a:pPr marL="0" indent="0" algn="just">
              <a:buNone/>
            </a:pPr>
            <a:r>
              <a:rPr lang="fr-FR" sz="4400" dirty="0"/>
              <a:t>Je dis: ‘</a:t>
            </a:r>
            <a:r>
              <a:rPr lang="fr-FR" sz="4400" b="1" dirty="0">
                <a:solidFill>
                  <a:srgbClr val="C00000"/>
                </a:solidFill>
              </a:rPr>
              <a:t>Parce que</a:t>
            </a:r>
            <a:r>
              <a:rPr lang="fr-FR" sz="4400" dirty="0"/>
              <a:t>.’ Et puis j’ai dit ‘Bon on va se lancer’. Je lui dis: ‘Ouais, parce que je mange plus de porc’. Et dans mon esprit, jamais j’aurais pensé que ça allait déclencher ça. (…) </a:t>
            </a:r>
            <a:r>
              <a:rPr lang="fr-FR" sz="4400" b="1" dirty="0">
                <a:solidFill>
                  <a:srgbClr val="C00000"/>
                </a:solidFill>
              </a:rPr>
              <a:t>Il s’est mis à exploser</a:t>
            </a:r>
            <a:r>
              <a:rPr lang="fr-FR" sz="4400" dirty="0"/>
              <a:t>. Ah je l’avais jamais vu comme ça ! C’est véridique, hein. Je crois que je l’ai jamais vu s’énerver autant ».</a:t>
            </a:r>
          </a:p>
          <a:p>
            <a:pPr marL="0" indent="0" algn="just">
              <a:buNone/>
            </a:pPr>
            <a:endParaRPr lang="en-US" dirty="0"/>
          </a:p>
          <a:p>
            <a:pPr marL="0" indent="0" algn="just">
              <a:buNone/>
            </a:pPr>
            <a:endParaRPr lang="en-US" dirty="0"/>
          </a:p>
          <a:p>
            <a:pPr marL="0" indent="0" algn="r">
              <a:buNone/>
            </a:pPr>
            <a:r>
              <a:rPr lang="fr-FR" sz="3600" i="1" dirty="0"/>
              <a:t>Ludovic, 26 ans, instituteur, Marseille</a:t>
            </a:r>
          </a:p>
          <a:p>
            <a:pPr marL="0" indent="0" algn="just">
              <a:buNone/>
            </a:pPr>
            <a:endParaRPr lang="en-US" dirty="0"/>
          </a:p>
          <a:p>
            <a:pPr marL="0" indent="0">
              <a:buNone/>
            </a:pPr>
            <a:endParaRPr lang="fr-FR" dirty="0"/>
          </a:p>
        </p:txBody>
      </p:sp>
    </p:spTree>
    <p:extLst>
      <p:ext uri="{BB962C8B-B14F-4D97-AF65-F5344CB8AC3E}">
        <p14:creationId xmlns:p14="http://schemas.microsoft.com/office/powerpoint/2010/main" val="3682155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467544" y="417854"/>
            <a:ext cx="8229600" cy="6408712"/>
          </a:xfrm>
        </p:spPr>
        <p:txBody>
          <a:bodyPr>
            <a:normAutofit fontScale="77500" lnSpcReduction="20000"/>
          </a:bodyPr>
          <a:lstStyle/>
          <a:p>
            <a:pPr marL="0" indent="0" algn="just">
              <a:buNone/>
            </a:pPr>
            <a:r>
              <a:rPr lang="fr-FR" sz="3500" dirty="0"/>
              <a:t>« Il était midi, et sur France 3 Nord Pas de Calais, ils annoncent: ‘alors demain commence le début du Ramadan pour les musulmans de France, </a:t>
            </a:r>
            <a:r>
              <a:rPr lang="fr-FR" sz="3500" dirty="0" err="1"/>
              <a:t>nananana</a:t>
            </a:r>
            <a:r>
              <a:rPr lang="fr-FR" sz="3500" dirty="0"/>
              <a:t>… ’ Et du coup là je me suis dit ‘purée… le truc que je voulais pas’, vraiment </a:t>
            </a:r>
            <a:r>
              <a:rPr lang="fr-FR" sz="3500" dirty="0" smtClean="0"/>
              <a:t>le moment</a:t>
            </a:r>
            <a:r>
              <a:rPr lang="fr-FR" sz="3500" dirty="0"/>
              <a:t>… à table, où les mouches volent… Et ma mère commence par me dire: ‘que je te vois pas le faire, hein, le Ramadan !’ D</a:t>
            </a:r>
            <a:r>
              <a:rPr lang="fr-FR" sz="3500" dirty="0" smtClean="0"/>
              <a:t>’un </a:t>
            </a:r>
            <a:r>
              <a:rPr lang="fr-FR" sz="3500" dirty="0"/>
              <a:t>air très sérieux, très énervé. Et au bout d’un moment, on en a marre un peu de se cacher. Et du coup ma mère, je lui ai dit: ‘bah si maman je vais le faire, j’ai l’intention de le faire’. Mon père, lui, qui montait dans les tours et </a:t>
            </a:r>
            <a:r>
              <a:rPr lang="fr-FR" sz="3500" dirty="0" smtClean="0"/>
              <a:t>tout </a:t>
            </a:r>
            <a:r>
              <a:rPr lang="fr-FR" sz="3500" dirty="0"/>
              <a:t>de suite, qui crie. </a:t>
            </a:r>
            <a:r>
              <a:rPr lang="fr-FR" sz="3500" dirty="0" smtClean="0"/>
              <a:t>On </a:t>
            </a:r>
            <a:r>
              <a:rPr lang="fr-FR" sz="3500" dirty="0"/>
              <a:t>peut pas discuter sur ce sujet-là, c’est source d’énervement et de colère. Et </a:t>
            </a:r>
            <a:r>
              <a:rPr lang="fr-FR" sz="3500" b="1" dirty="0">
                <a:solidFill>
                  <a:srgbClr val="C00000"/>
                </a:solidFill>
              </a:rPr>
              <a:t>il me dit: ‘tu serais pas reconvertie par hasard ?’</a:t>
            </a:r>
            <a:r>
              <a:rPr lang="fr-FR" sz="3500" dirty="0"/>
              <a:t> Et de là je lui ai dit </a:t>
            </a:r>
            <a:r>
              <a:rPr lang="fr-FR" sz="3500" b="1" dirty="0">
                <a:solidFill>
                  <a:srgbClr val="C00000"/>
                </a:solidFill>
              </a:rPr>
              <a:t>‘bah non, pas du tout, pourquoi tu dis ça ?’</a:t>
            </a:r>
            <a:r>
              <a:rPr lang="fr-FR" sz="3500" dirty="0"/>
              <a:t> Mais si je l’avais dit… je crois que là… il y a une assiette qui aurait volé ! ». </a:t>
            </a:r>
          </a:p>
          <a:p>
            <a:pPr marL="0" indent="0" algn="r">
              <a:buNone/>
            </a:pPr>
            <a:r>
              <a:rPr lang="fr-FR" sz="2800" i="1" dirty="0"/>
              <a:t>Ophélie, 26 ans, assistante juridique, Lille</a:t>
            </a:r>
          </a:p>
        </p:txBody>
      </p:sp>
    </p:spTree>
    <p:extLst>
      <p:ext uri="{BB962C8B-B14F-4D97-AF65-F5344CB8AC3E}">
        <p14:creationId xmlns:p14="http://schemas.microsoft.com/office/powerpoint/2010/main" val="305169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AA8F87FF-A09F-4F6A-A3A8-D06234B65975}"/>
              </a:ext>
            </a:extLst>
          </p:cNvPr>
          <p:cNvSpPr>
            <a:spLocks noGrp="1"/>
          </p:cNvSpPr>
          <p:nvPr>
            <p:ph idx="1"/>
          </p:nvPr>
        </p:nvSpPr>
        <p:spPr>
          <a:xfrm>
            <a:off x="395536" y="1052736"/>
            <a:ext cx="8229600" cy="5328592"/>
          </a:xfrm>
        </p:spPr>
        <p:txBody>
          <a:bodyPr>
            <a:normAutofit fontScale="92500" lnSpcReduction="10000"/>
          </a:bodyPr>
          <a:lstStyle/>
          <a:p>
            <a:pPr marL="0" indent="0" algn="just">
              <a:buNone/>
            </a:pPr>
            <a:r>
              <a:rPr lang="fr-FR" sz="4300" dirty="0"/>
              <a:t>« Assez rapidement je savais que j’étais </a:t>
            </a:r>
            <a:r>
              <a:rPr lang="fr-FR" sz="4300" dirty="0" err="1"/>
              <a:t>Muslim</a:t>
            </a:r>
            <a:r>
              <a:rPr lang="fr-FR" sz="4300" dirty="0"/>
              <a:t>. Mais en fait </a:t>
            </a:r>
            <a:r>
              <a:rPr lang="fr-FR" sz="4300" b="1" dirty="0">
                <a:solidFill>
                  <a:srgbClr val="C00000"/>
                </a:solidFill>
              </a:rPr>
              <a:t>j’assumais pas tout ce que ça pouvait représenter </a:t>
            </a:r>
            <a:r>
              <a:rPr lang="fr-FR" sz="4300" b="1" dirty="0" smtClean="0">
                <a:solidFill>
                  <a:srgbClr val="C00000"/>
                </a:solidFill>
              </a:rPr>
              <a:t>socialement</a:t>
            </a:r>
            <a:r>
              <a:rPr lang="fr-FR" sz="4300" dirty="0" smtClean="0"/>
              <a:t>. </a:t>
            </a:r>
            <a:r>
              <a:rPr lang="fr-FR" sz="4300" dirty="0"/>
              <a:t>(…) C’est pour ça que j’ai mis du temps avant de le dire. (…) </a:t>
            </a:r>
            <a:r>
              <a:rPr lang="fr-FR" sz="4300" dirty="0" smtClean="0"/>
              <a:t>C’était la </a:t>
            </a:r>
            <a:r>
              <a:rPr lang="fr-FR" sz="4300" dirty="0"/>
              <a:t>même chose avec </a:t>
            </a:r>
            <a:r>
              <a:rPr lang="fr-FR" sz="4300" dirty="0" smtClean="0"/>
              <a:t>mon </a:t>
            </a:r>
            <a:r>
              <a:rPr lang="fr-FR" sz="4300" dirty="0" err="1" smtClean="0"/>
              <a:t>coming</a:t>
            </a:r>
            <a:r>
              <a:rPr lang="fr-FR" sz="4300" dirty="0" smtClean="0"/>
              <a:t> </a:t>
            </a:r>
            <a:r>
              <a:rPr lang="fr-FR" sz="4300" dirty="0"/>
              <a:t>out gouine ».</a:t>
            </a:r>
          </a:p>
          <a:p>
            <a:pPr marL="0" indent="0" algn="just">
              <a:buNone/>
            </a:pPr>
            <a:endParaRPr lang="fr-FR" dirty="0"/>
          </a:p>
          <a:p>
            <a:pPr marL="0" indent="0" algn="just">
              <a:buNone/>
            </a:pPr>
            <a:endParaRPr lang="fr-FR" dirty="0"/>
          </a:p>
          <a:p>
            <a:pPr marL="0" indent="0" algn="r">
              <a:buNone/>
            </a:pPr>
            <a:r>
              <a:rPr lang="fr-FR" sz="2400" i="1" dirty="0"/>
              <a:t>Gwenaëlle, 35 ans, réalisatrice de documentaires, Paris</a:t>
            </a:r>
          </a:p>
        </p:txBody>
      </p:sp>
    </p:spTree>
    <p:extLst>
      <p:ext uri="{BB962C8B-B14F-4D97-AF65-F5344CB8AC3E}">
        <p14:creationId xmlns:p14="http://schemas.microsoft.com/office/powerpoint/2010/main" val="81670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25565" y="6443637"/>
            <a:ext cx="8604448" cy="338554"/>
          </a:xfrm>
          <a:prstGeom prst="rect">
            <a:avLst/>
          </a:prstGeom>
          <a:noFill/>
        </p:spPr>
        <p:txBody>
          <a:bodyPr wrap="square" rtlCol="0">
            <a:spAutoFit/>
          </a:bodyPr>
          <a:lstStyle/>
          <a:p>
            <a:pPr algn="ctr"/>
            <a:r>
              <a:rPr lang="fr-FR" sz="1600" i="1" dirty="0">
                <a:latin typeface="Calibri Light" panose="020F0302020204030204" pitchFamily="34" charset="0"/>
                <a:cs typeface="Calibri Light" panose="020F0302020204030204" pitchFamily="34" charset="0"/>
              </a:rPr>
              <a:t>* Pour des raisons d’anonymat, tous les noms de mes enquêté-e-s ont été modifiés.</a:t>
            </a:r>
          </a:p>
        </p:txBody>
      </p:sp>
      <p:sp>
        <p:nvSpPr>
          <p:cNvPr id="6" name="ZoneTexte 5"/>
          <p:cNvSpPr txBox="1"/>
          <p:nvPr/>
        </p:nvSpPr>
        <p:spPr>
          <a:xfrm>
            <a:off x="1087729" y="188640"/>
            <a:ext cx="6912768" cy="707886"/>
          </a:xfrm>
          <a:prstGeom prst="rect">
            <a:avLst/>
          </a:prstGeom>
          <a:noFill/>
        </p:spPr>
        <p:txBody>
          <a:bodyPr wrap="square" rtlCol="0">
            <a:spAutoFit/>
          </a:bodyPr>
          <a:lstStyle/>
          <a:p>
            <a:pPr algn="ctr"/>
            <a:r>
              <a:rPr lang="fr-FR" sz="4000" b="1" cap="small" dirty="0">
                <a:latin typeface="Calibri Light" panose="020F0302020204030204" pitchFamily="34" charset="0"/>
                <a:cs typeface="Calibri Light" panose="020F0302020204030204" pitchFamily="34" charset="0"/>
              </a:rPr>
              <a:t>Entretiens</a:t>
            </a:r>
            <a:endParaRPr lang="fr-FR" sz="4000" cap="small" dirty="0">
              <a:latin typeface="Calibri Light" panose="020F0302020204030204" pitchFamily="34" charset="0"/>
              <a:cs typeface="Calibri Light" panose="020F0302020204030204"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661165764"/>
              </p:ext>
            </p:extLst>
          </p:nvPr>
        </p:nvGraphicFramePr>
        <p:xfrm>
          <a:off x="241889" y="1217836"/>
          <a:ext cx="8604447" cy="4037916"/>
        </p:xfrm>
        <a:graphic>
          <a:graphicData uri="http://schemas.openxmlformats.org/drawingml/2006/table">
            <a:tbl>
              <a:tblPr firstRow="1" bandRow="1">
                <a:tableStyleId>{5C22544A-7EE6-4342-B048-85BDC9FD1C3A}</a:tableStyleId>
              </a:tblPr>
              <a:tblGrid>
                <a:gridCol w="2065882">
                  <a:extLst>
                    <a:ext uri="{9D8B030D-6E8A-4147-A177-3AD203B41FA5}">
                      <a16:colId xmlns:a16="http://schemas.microsoft.com/office/drawing/2014/main" xmlns="" val="20000"/>
                    </a:ext>
                  </a:extLst>
                </a:gridCol>
                <a:gridCol w="3232859">
                  <a:extLst>
                    <a:ext uri="{9D8B030D-6E8A-4147-A177-3AD203B41FA5}">
                      <a16:colId xmlns:a16="http://schemas.microsoft.com/office/drawing/2014/main" xmlns="" val="20001"/>
                    </a:ext>
                  </a:extLst>
                </a:gridCol>
                <a:gridCol w="3305706">
                  <a:extLst>
                    <a:ext uri="{9D8B030D-6E8A-4147-A177-3AD203B41FA5}">
                      <a16:colId xmlns:a16="http://schemas.microsoft.com/office/drawing/2014/main" xmlns="" val="20002"/>
                    </a:ext>
                  </a:extLst>
                </a:gridCol>
              </a:tblGrid>
              <a:tr h="502121">
                <a:tc>
                  <a:txBody>
                    <a:bodyPr/>
                    <a:lstStyle/>
                    <a:p>
                      <a:pPr algn="ctr"/>
                      <a:endParaRPr lang="en-US" sz="16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cap="small" baseline="0" dirty="0">
                          <a:solidFill>
                            <a:schemeClr val="tx1"/>
                          </a:solidFill>
                          <a:effectLst/>
                          <a:latin typeface="Calibri Light" panose="020F0302020204030204" pitchFamily="34" charset="0"/>
                          <a:cs typeface="Calibri Light" panose="020F0302020204030204" pitchFamily="34" charset="0"/>
                        </a:rPr>
                        <a:t>USA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cap="small" baseline="0" dirty="0">
                          <a:solidFill>
                            <a:schemeClr val="tx1"/>
                          </a:solidFill>
                          <a:effectLst/>
                          <a:latin typeface="Calibri Light" panose="020F0302020204030204" pitchFamily="34" charset="0"/>
                          <a:cs typeface="Calibri Light" panose="020F0302020204030204" pitchFamily="34" charset="0"/>
                        </a:rPr>
                        <a:t>France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48072">
                <a:tc>
                  <a:txBody>
                    <a:bodyPr/>
                    <a:lstStyle/>
                    <a:p>
                      <a:pPr algn="ctr"/>
                      <a:r>
                        <a:rPr lang="en-US" sz="2000" dirty="0" err="1">
                          <a:solidFill>
                            <a:schemeClr val="tx1"/>
                          </a:solidFill>
                          <a:latin typeface="Calibri Light" panose="020F0302020204030204" pitchFamily="34" charset="0"/>
                          <a:cs typeface="Calibri Light" panose="020F0302020204030204" pitchFamily="34" charset="0"/>
                        </a:rPr>
                        <a:t>Nombre</a:t>
                      </a:r>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C00000"/>
                          </a:solidFill>
                          <a:effectLst/>
                          <a:latin typeface="Calibri Light" panose="020F0302020204030204" pitchFamily="34" charset="0"/>
                          <a:cs typeface="Calibri Light" panose="020F0302020204030204" pitchFamily="34" charset="0"/>
                        </a:rPr>
                        <a:t>40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C00000"/>
                          </a:solidFill>
                          <a:effectLst/>
                          <a:latin typeface="Calibri Light" panose="020F0302020204030204" pitchFamily="34" charset="0"/>
                          <a:cs typeface="Calibri Light" panose="020F0302020204030204" pitchFamily="34" charset="0"/>
                        </a:rPr>
                        <a:t>42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2841">
                <a:tc>
                  <a:txBody>
                    <a:bodyPr/>
                    <a:lstStyle/>
                    <a:p>
                      <a:pPr algn="ctr"/>
                      <a:r>
                        <a:rPr lang="en-US" sz="2000" dirty="0">
                          <a:solidFill>
                            <a:schemeClr val="tx1"/>
                          </a:solidFill>
                          <a:latin typeface="Calibri Light" panose="020F0302020204030204" pitchFamily="34" charset="0"/>
                          <a:cs typeface="Calibri Light" panose="020F0302020204030204" pitchFamily="34" charset="0"/>
                        </a:rPr>
                        <a:t>Genre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Calibri Light" panose="020F0302020204030204" pitchFamily="34" charset="0"/>
                          <a:cs typeface="Calibri Light" panose="020F0302020204030204" pitchFamily="34" charset="0"/>
                        </a:rPr>
                        <a:t>19 femmes</a:t>
                      </a:r>
                      <a:r>
                        <a:rPr lang="en-US" sz="2000" baseline="0" dirty="0">
                          <a:solidFill>
                            <a:schemeClr val="tx1"/>
                          </a:solidFill>
                          <a:latin typeface="Calibri Light" panose="020F0302020204030204" pitchFamily="34" charset="0"/>
                          <a:cs typeface="Calibri Light" panose="020F0302020204030204" pitchFamily="34" charset="0"/>
                        </a:rPr>
                        <a:t> et 21</a:t>
                      </a:r>
                      <a:r>
                        <a:rPr lang="en-US" sz="2000" dirty="0">
                          <a:solidFill>
                            <a:schemeClr val="tx1"/>
                          </a:solidFill>
                          <a:latin typeface="Calibri Light" panose="020F0302020204030204" pitchFamily="34" charset="0"/>
                          <a:cs typeface="Calibri Light" panose="020F0302020204030204" pitchFamily="34" charset="0"/>
                        </a:rPr>
                        <a:t> hommes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Calibri Light" panose="020F0302020204030204" pitchFamily="34" charset="0"/>
                          <a:cs typeface="Calibri Light" panose="020F0302020204030204" pitchFamily="34" charset="0"/>
                        </a:rPr>
                        <a:t>26</a:t>
                      </a:r>
                      <a:r>
                        <a:rPr lang="en-US" sz="2000" baseline="0" dirty="0">
                          <a:solidFill>
                            <a:schemeClr val="tx1"/>
                          </a:solidFill>
                          <a:latin typeface="Calibri Light" panose="020F0302020204030204" pitchFamily="34" charset="0"/>
                          <a:cs typeface="Calibri Light" panose="020F0302020204030204" pitchFamily="34" charset="0"/>
                        </a:rPr>
                        <a:t> </a:t>
                      </a:r>
                      <a:r>
                        <a:rPr lang="en-US" sz="2000" dirty="0">
                          <a:solidFill>
                            <a:schemeClr val="tx1"/>
                          </a:solidFill>
                          <a:latin typeface="Calibri Light" panose="020F0302020204030204" pitchFamily="34" charset="0"/>
                          <a:cs typeface="Calibri Light" panose="020F0302020204030204" pitchFamily="34" charset="0"/>
                        </a:rPr>
                        <a:t>femmes</a:t>
                      </a:r>
                      <a:r>
                        <a:rPr lang="en-US" sz="2000" baseline="0" dirty="0">
                          <a:solidFill>
                            <a:schemeClr val="tx1"/>
                          </a:solidFill>
                          <a:latin typeface="Calibri Light" panose="020F0302020204030204" pitchFamily="34" charset="0"/>
                          <a:cs typeface="Calibri Light" panose="020F0302020204030204" pitchFamily="34" charset="0"/>
                        </a:rPr>
                        <a:t> et 16 hommes</a:t>
                      </a:r>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02121">
                <a:tc>
                  <a:txBody>
                    <a:bodyPr/>
                    <a:lstStyle/>
                    <a:p>
                      <a:pPr algn="ctr"/>
                      <a:r>
                        <a:rPr lang="en-US" sz="2000" dirty="0">
                          <a:solidFill>
                            <a:schemeClr val="tx1"/>
                          </a:solidFill>
                          <a:latin typeface="Calibri Light" panose="020F0302020204030204" pitchFamily="34" charset="0"/>
                          <a:cs typeface="Calibri Light" panose="020F0302020204030204" pitchFamily="34" charset="0"/>
                        </a:rPr>
                        <a:t>Age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Calibri Light" panose="020F0302020204030204" pitchFamily="34" charset="0"/>
                          <a:cs typeface="Calibri Light" panose="020F0302020204030204" pitchFamily="34" charset="0"/>
                        </a:rPr>
                        <a:t>De</a:t>
                      </a:r>
                      <a:r>
                        <a:rPr lang="en-US" sz="2000" baseline="0" dirty="0">
                          <a:solidFill>
                            <a:schemeClr val="tx1"/>
                          </a:solidFill>
                          <a:latin typeface="Calibri Light" panose="020F0302020204030204" pitchFamily="34" charset="0"/>
                          <a:cs typeface="Calibri Light" panose="020F0302020204030204" pitchFamily="34" charset="0"/>
                        </a:rPr>
                        <a:t> </a:t>
                      </a:r>
                      <a:r>
                        <a:rPr lang="en-US" sz="2000" dirty="0">
                          <a:solidFill>
                            <a:schemeClr val="tx1"/>
                          </a:solidFill>
                          <a:latin typeface="Calibri Light" panose="020F0302020204030204" pitchFamily="34" charset="0"/>
                          <a:cs typeface="Calibri Light" panose="020F0302020204030204" pitchFamily="34" charset="0"/>
                        </a:rPr>
                        <a:t>19</a:t>
                      </a:r>
                      <a:r>
                        <a:rPr lang="en-US" sz="2000" baseline="0" dirty="0">
                          <a:solidFill>
                            <a:schemeClr val="tx1"/>
                          </a:solidFill>
                          <a:latin typeface="Calibri Light" panose="020F0302020204030204" pitchFamily="34" charset="0"/>
                          <a:cs typeface="Calibri Light" panose="020F0302020204030204" pitchFamily="34" charset="0"/>
                        </a:rPr>
                        <a:t> à 58 </a:t>
                      </a:r>
                      <a:r>
                        <a:rPr lang="en-US" sz="2000" baseline="0" dirty="0" err="1">
                          <a:solidFill>
                            <a:schemeClr val="tx1"/>
                          </a:solidFill>
                          <a:latin typeface="Calibri Light" panose="020F0302020204030204" pitchFamily="34" charset="0"/>
                          <a:cs typeface="Calibri Light" panose="020F0302020204030204" pitchFamily="34" charset="0"/>
                        </a:rPr>
                        <a:t>ans</a:t>
                      </a:r>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Calibri Light" panose="020F0302020204030204" pitchFamily="34" charset="0"/>
                          <a:cs typeface="Calibri Light" panose="020F0302020204030204" pitchFamily="34" charset="0"/>
                        </a:rPr>
                        <a:t>De 21 à 74 </a:t>
                      </a:r>
                      <a:r>
                        <a:rPr lang="en-US" sz="2000" dirty="0" err="1">
                          <a:solidFill>
                            <a:schemeClr val="tx1"/>
                          </a:solidFill>
                          <a:latin typeface="Calibri Light" panose="020F0302020204030204" pitchFamily="34" charset="0"/>
                          <a:cs typeface="Calibri Light" panose="020F0302020204030204" pitchFamily="34" charset="0"/>
                        </a:rPr>
                        <a:t>ans</a:t>
                      </a:r>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02121">
                <a:tc>
                  <a:txBody>
                    <a:bodyPr/>
                    <a:lstStyle/>
                    <a:p>
                      <a:pPr algn="ctr"/>
                      <a:r>
                        <a:rPr lang="en-US" sz="2000" dirty="0" err="1" smtClean="0">
                          <a:solidFill>
                            <a:schemeClr val="tx1"/>
                          </a:solidFill>
                          <a:latin typeface="Calibri Light" panose="020F0302020204030204" pitchFamily="34" charset="0"/>
                          <a:cs typeface="Calibri Light" panose="020F0302020204030204" pitchFamily="34" charset="0"/>
                        </a:rPr>
                        <a:t>Catégorisation</a:t>
                      </a:r>
                      <a:r>
                        <a:rPr lang="en-US" sz="2000" baseline="0" dirty="0" smtClean="0">
                          <a:solidFill>
                            <a:schemeClr val="tx1"/>
                          </a:solidFill>
                          <a:latin typeface="Calibri Light" panose="020F0302020204030204" pitchFamily="34" charset="0"/>
                          <a:cs typeface="Calibri Light" panose="020F0302020204030204" pitchFamily="34" charset="0"/>
                        </a:rPr>
                        <a:t> ethno-</a:t>
                      </a:r>
                      <a:r>
                        <a:rPr lang="en-US" sz="2000" baseline="0" dirty="0" err="1" smtClean="0">
                          <a:solidFill>
                            <a:schemeClr val="tx1"/>
                          </a:solidFill>
                          <a:latin typeface="Calibri Light" panose="020F0302020204030204" pitchFamily="34" charset="0"/>
                          <a:cs typeface="Calibri Light" panose="020F0302020204030204" pitchFamily="34" charset="0"/>
                        </a:rPr>
                        <a:t>raciale</a:t>
                      </a:r>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noProof="0" dirty="0">
                          <a:solidFill>
                            <a:schemeClr val="tx1"/>
                          </a:solidFill>
                          <a:latin typeface="Calibri Light" panose="020F0302020204030204" pitchFamily="34" charset="0"/>
                          <a:cs typeface="Calibri Light" panose="020F0302020204030204" pitchFamily="34" charset="0"/>
                        </a:rPr>
                        <a:t>19 </a:t>
                      </a:r>
                      <a:r>
                        <a:rPr lang="en-US" sz="2000" noProof="0" dirty="0" err="1">
                          <a:solidFill>
                            <a:schemeClr val="tx1"/>
                          </a:solidFill>
                          <a:latin typeface="Calibri Light" panose="020F0302020204030204" pitchFamily="34" charset="0"/>
                          <a:cs typeface="Calibri Light" panose="020F0302020204030204" pitchFamily="34" charset="0"/>
                        </a:rPr>
                        <a:t>blancs</a:t>
                      </a:r>
                      <a:r>
                        <a:rPr lang="en-US" sz="2000" noProof="0" dirty="0">
                          <a:solidFill>
                            <a:schemeClr val="tx1"/>
                          </a:solidFill>
                          <a:latin typeface="Calibri Light" panose="020F0302020204030204" pitchFamily="34" charset="0"/>
                          <a:cs typeface="Calibri Light" panose="020F0302020204030204" pitchFamily="34" charset="0"/>
                        </a:rPr>
                        <a:t>, 11 Afro-</a:t>
                      </a:r>
                      <a:r>
                        <a:rPr lang="en-US" sz="2000" noProof="0" dirty="0" err="1">
                          <a:solidFill>
                            <a:schemeClr val="tx1"/>
                          </a:solidFill>
                          <a:latin typeface="Calibri Light" panose="020F0302020204030204" pitchFamily="34" charset="0"/>
                          <a:cs typeface="Calibri Light" panose="020F0302020204030204" pitchFamily="34" charset="0"/>
                        </a:rPr>
                        <a:t>Américains</a:t>
                      </a:r>
                      <a:r>
                        <a:rPr lang="en-US" sz="2000" noProof="0" dirty="0">
                          <a:solidFill>
                            <a:schemeClr val="tx1"/>
                          </a:solidFill>
                          <a:latin typeface="Calibri Light" panose="020F0302020204030204" pitchFamily="34" charset="0"/>
                          <a:cs typeface="Calibri Light" panose="020F0302020204030204" pitchFamily="34" charset="0"/>
                        </a:rPr>
                        <a:t>, 4 Latinos, 3 </a:t>
                      </a:r>
                      <a:r>
                        <a:rPr lang="en-US" sz="2000" noProof="0" dirty="0" err="1">
                          <a:solidFill>
                            <a:schemeClr val="tx1"/>
                          </a:solidFill>
                          <a:latin typeface="Calibri Light" panose="020F0302020204030204" pitchFamily="34" charset="0"/>
                          <a:cs typeface="Calibri Light" panose="020F0302020204030204" pitchFamily="34" charset="0"/>
                        </a:rPr>
                        <a:t>Asiatiques</a:t>
                      </a:r>
                      <a:r>
                        <a:rPr lang="en-US" sz="2000" noProof="0" dirty="0">
                          <a:solidFill>
                            <a:schemeClr val="tx1"/>
                          </a:solidFill>
                          <a:latin typeface="Calibri Light" panose="020F0302020204030204" pitchFamily="34" charset="0"/>
                          <a:cs typeface="Calibri Light" panose="020F0302020204030204" pitchFamily="34" charset="0"/>
                        </a:rPr>
                        <a:t>, </a:t>
                      </a:r>
                      <a:r>
                        <a:rPr lang="en-US" sz="2000" noProof="0" dirty="0" smtClean="0">
                          <a:solidFill>
                            <a:schemeClr val="tx1"/>
                          </a:solidFill>
                          <a:latin typeface="Calibri Light" panose="020F0302020204030204" pitchFamily="34" charset="0"/>
                          <a:cs typeface="Calibri Light" panose="020F0302020204030204" pitchFamily="34" charset="0"/>
                        </a:rPr>
                        <a:t>3 </a:t>
                      </a:r>
                      <a:r>
                        <a:rPr lang="en-US" sz="2000" noProof="0" dirty="0" err="1">
                          <a:solidFill>
                            <a:schemeClr val="tx1"/>
                          </a:solidFill>
                          <a:latin typeface="Calibri Light" panose="020F0302020204030204" pitchFamily="34" charset="0"/>
                          <a:cs typeface="Calibri Light" panose="020F0302020204030204" pitchFamily="34" charset="0"/>
                        </a:rPr>
                        <a:t>enfants</a:t>
                      </a:r>
                      <a:r>
                        <a:rPr lang="en-US" sz="2000" noProof="0" dirty="0">
                          <a:solidFill>
                            <a:schemeClr val="tx1"/>
                          </a:solidFill>
                          <a:latin typeface="Calibri Light" panose="020F0302020204030204" pitchFamily="34" charset="0"/>
                          <a:cs typeface="Calibri Light" panose="020F0302020204030204" pitchFamily="34" charset="0"/>
                        </a:rPr>
                        <a:t> de couples</a:t>
                      </a:r>
                      <a:r>
                        <a:rPr lang="en-US" sz="2000" baseline="0" noProof="0" dirty="0">
                          <a:solidFill>
                            <a:schemeClr val="tx1"/>
                          </a:solidFill>
                          <a:latin typeface="Calibri Light" panose="020F0302020204030204" pitchFamily="34" charset="0"/>
                          <a:cs typeface="Calibri Light" panose="020F0302020204030204" pitchFamily="34" charset="0"/>
                        </a:rPr>
                        <a:t> </a:t>
                      </a:r>
                      <a:r>
                        <a:rPr lang="en-US" sz="2000" baseline="0" noProof="0" dirty="0" err="1" smtClean="0">
                          <a:solidFill>
                            <a:schemeClr val="tx1"/>
                          </a:solidFill>
                          <a:latin typeface="Calibri Light" panose="020F0302020204030204" pitchFamily="34" charset="0"/>
                          <a:cs typeface="Calibri Light" panose="020F0302020204030204" pitchFamily="34" charset="0"/>
                        </a:rPr>
                        <a:t>mixtes</a:t>
                      </a:r>
                      <a:endParaRPr lang="en-US" sz="2000" noProof="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kern="1200" dirty="0">
                          <a:solidFill>
                            <a:schemeClr val="tx1"/>
                          </a:solidFill>
                          <a:effectLst/>
                          <a:latin typeface="Calibri Light" panose="020F0302020204030204" pitchFamily="34" charset="0"/>
                          <a:ea typeface="+mn-ea"/>
                          <a:cs typeface="Calibri Light" panose="020F0302020204030204" pitchFamily="34" charset="0"/>
                        </a:rPr>
                        <a:t>34 </a:t>
                      </a:r>
                      <a:r>
                        <a:rPr lang="en-US" sz="2000" kern="1200" dirty="0" err="1">
                          <a:solidFill>
                            <a:schemeClr val="tx1"/>
                          </a:solidFill>
                          <a:effectLst/>
                          <a:latin typeface="Calibri Light" panose="020F0302020204030204" pitchFamily="34" charset="0"/>
                          <a:ea typeface="+mn-ea"/>
                          <a:cs typeface="Calibri Light" panose="020F0302020204030204" pitchFamily="34" charset="0"/>
                        </a:rPr>
                        <a:t>blancs</a:t>
                      </a:r>
                      <a:r>
                        <a:rPr lang="en-US" sz="2000" kern="1200" dirty="0">
                          <a:solidFill>
                            <a:schemeClr val="tx1"/>
                          </a:solidFill>
                          <a:effectLst/>
                          <a:latin typeface="Calibri Light" panose="020F0302020204030204" pitchFamily="34" charset="0"/>
                          <a:ea typeface="+mn-ea"/>
                          <a:cs typeface="Calibri Light" panose="020F0302020204030204" pitchFamily="34" charset="0"/>
                        </a:rPr>
                        <a:t>,</a:t>
                      </a:r>
                      <a:r>
                        <a:rPr lang="en-US" sz="2000" kern="1200" baseline="0" dirty="0">
                          <a:solidFill>
                            <a:schemeClr val="tx1"/>
                          </a:solidFill>
                          <a:effectLst/>
                          <a:latin typeface="Calibri Light" panose="020F0302020204030204" pitchFamily="34" charset="0"/>
                          <a:ea typeface="+mn-ea"/>
                          <a:cs typeface="Calibri Light" panose="020F0302020204030204" pitchFamily="34" charset="0"/>
                        </a:rPr>
                        <a:t>  4 Noirs, </a:t>
                      </a:r>
                      <a:r>
                        <a:rPr lang="en-US" sz="2000" kern="1200" baseline="0" dirty="0" smtClean="0">
                          <a:solidFill>
                            <a:schemeClr val="tx1"/>
                          </a:solidFill>
                          <a:effectLst/>
                          <a:latin typeface="Calibri Light" panose="020F0302020204030204" pitchFamily="34" charset="0"/>
                          <a:ea typeface="+mn-ea"/>
                          <a:cs typeface="Calibri Light" panose="020F0302020204030204" pitchFamily="34" charset="0"/>
                        </a:rPr>
                        <a:t>4 </a:t>
                      </a:r>
                      <a:r>
                        <a:rPr lang="en-US" sz="2000" kern="1200" baseline="0" dirty="0" err="1">
                          <a:solidFill>
                            <a:schemeClr val="tx1"/>
                          </a:solidFill>
                          <a:effectLst/>
                          <a:latin typeface="Calibri Light" panose="020F0302020204030204" pitchFamily="34" charset="0"/>
                          <a:ea typeface="+mn-ea"/>
                          <a:cs typeface="Calibri Light" panose="020F0302020204030204" pitchFamily="34" charset="0"/>
                        </a:rPr>
                        <a:t>enfants</a:t>
                      </a:r>
                      <a:r>
                        <a:rPr lang="en-US" sz="2000" kern="1200" baseline="0" dirty="0">
                          <a:solidFill>
                            <a:schemeClr val="tx1"/>
                          </a:solidFill>
                          <a:effectLst/>
                          <a:latin typeface="Calibri Light" panose="020F0302020204030204" pitchFamily="34" charset="0"/>
                          <a:ea typeface="+mn-ea"/>
                          <a:cs typeface="Calibri Light" panose="020F0302020204030204" pitchFamily="34" charset="0"/>
                        </a:rPr>
                        <a:t> de couples </a:t>
                      </a:r>
                      <a:r>
                        <a:rPr lang="en-US" sz="2000" kern="1200" baseline="0" dirty="0" err="1" smtClean="0">
                          <a:solidFill>
                            <a:schemeClr val="tx1"/>
                          </a:solidFill>
                          <a:effectLst/>
                          <a:latin typeface="Calibri Light" panose="020F0302020204030204" pitchFamily="34" charset="0"/>
                          <a:ea typeface="+mn-ea"/>
                          <a:cs typeface="Calibri Light" panose="020F0302020204030204" pitchFamily="34" charset="0"/>
                        </a:rPr>
                        <a:t>mixtes</a:t>
                      </a:r>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02121">
                <a:tc>
                  <a:txBody>
                    <a:bodyPr/>
                    <a:lstStyle/>
                    <a:p>
                      <a:pPr algn="ctr"/>
                      <a:r>
                        <a:rPr lang="en-US" sz="2000" dirty="0" err="1">
                          <a:solidFill>
                            <a:schemeClr val="tx1"/>
                          </a:solidFill>
                          <a:latin typeface="Calibri Light" panose="020F0302020204030204" pitchFamily="34" charset="0"/>
                          <a:cs typeface="Calibri Light" panose="020F0302020204030204" pitchFamily="34" charset="0"/>
                        </a:rPr>
                        <a:t>Villes</a:t>
                      </a:r>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Calibri Light" panose="020F0302020204030204" pitchFamily="34" charset="0"/>
                          <a:cs typeface="Calibri Light" panose="020F0302020204030204" pitchFamily="34" charset="0"/>
                        </a:rPr>
                        <a:t>Chicago, St.</a:t>
                      </a:r>
                      <a:r>
                        <a:rPr lang="en-US" sz="2000" baseline="0" dirty="0">
                          <a:solidFill>
                            <a:schemeClr val="tx1"/>
                          </a:solidFill>
                          <a:latin typeface="Calibri Light" panose="020F0302020204030204" pitchFamily="34" charset="0"/>
                          <a:cs typeface="Calibri Light" panose="020F0302020204030204" pitchFamily="34" charset="0"/>
                        </a:rPr>
                        <a:t> </a:t>
                      </a:r>
                      <a:r>
                        <a:rPr lang="en-US" sz="2000" dirty="0">
                          <a:solidFill>
                            <a:schemeClr val="tx1"/>
                          </a:solidFill>
                          <a:latin typeface="Calibri Light" panose="020F0302020204030204" pitchFamily="34" charset="0"/>
                          <a:cs typeface="Calibri Light" panose="020F0302020204030204" pitchFamily="34" charset="0"/>
                        </a:rPr>
                        <a:t>Louis, Detroit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Calibri Light" panose="020F0302020204030204" pitchFamily="34" charset="0"/>
                          <a:cs typeface="Calibri Light" panose="020F0302020204030204" pitchFamily="34" charset="0"/>
                        </a:rPr>
                        <a:t>Paris, Marseille, Lille/Roubaix</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96443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467544" y="332656"/>
            <a:ext cx="8229600" cy="6336704"/>
          </a:xfrm>
        </p:spPr>
        <p:txBody>
          <a:bodyPr>
            <a:normAutofit/>
          </a:bodyPr>
          <a:lstStyle/>
          <a:p>
            <a:pPr marL="0" indent="0" algn="just">
              <a:buNone/>
            </a:pPr>
            <a:r>
              <a:rPr lang="fr-FR" sz="3500" dirty="0"/>
              <a:t>« Pour moi, mon rapport </a:t>
            </a:r>
            <a:r>
              <a:rPr lang="fr-FR" sz="3500"/>
              <a:t>à l’islam </a:t>
            </a:r>
            <a:r>
              <a:rPr lang="fr-FR" sz="3500" dirty="0"/>
              <a:t>était extrêmement intime. Mais vraiment. Au point que les premiers temps où on m’en parlait, </a:t>
            </a:r>
            <a:r>
              <a:rPr lang="fr-FR" sz="3500" b="1" dirty="0">
                <a:solidFill>
                  <a:srgbClr val="C00000"/>
                </a:solidFill>
              </a:rPr>
              <a:t>je rougissais</a:t>
            </a:r>
            <a:r>
              <a:rPr lang="fr-FR" sz="3500" dirty="0"/>
              <a:t>, j’étais toute… enfin j’avais pas envie qu’on m’en parle ! en fait. Parce que, je sais pas… c’était </a:t>
            </a:r>
            <a:r>
              <a:rPr lang="fr-FR" sz="3500" b="1" dirty="0">
                <a:solidFill>
                  <a:srgbClr val="C00000"/>
                </a:solidFill>
              </a:rPr>
              <a:t>comme si je me mettais à nu</a:t>
            </a:r>
            <a:r>
              <a:rPr lang="fr-FR" sz="3500" dirty="0"/>
              <a:t> en fait… voilà, c’était extrêmement personnel pour moi ».</a:t>
            </a:r>
          </a:p>
          <a:p>
            <a:pPr marL="0" indent="0" algn="just">
              <a:buNone/>
            </a:pPr>
            <a:endParaRPr lang="fr-FR" sz="3500" dirty="0"/>
          </a:p>
          <a:p>
            <a:pPr marL="0" indent="0" algn="r">
              <a:buNone/>
            </a:pPr>
            <a:r>
              <a:rPr lang="fr-FR" sz="2000" i="1" dirty="0"/>
              <a:t>Mélissa, 27 ans, gestionnaire de projets, Paris</a:t>
            </a:r>
          </a:p>
          <a:p>
            <a:pPr marL="0" indent="0" algn="just">
              <a:buNone/>
            </a:pPr>
            <a:endParaRPr lang="en-US" dirty="0"/>
          </a:p>
          <a:p>
            <a:pPr marL="0" indent="0">
              <a:buNone/>
            </a:pPr>
            <a:endParaRPr lang="fr-FR" dirty="0"/>
          </a:p>
        </p:txBody>
      </p:sp>
    </p:spTree>
    <p:extLst>
      <p:ext uri="{BB962C8B-B14F-4D97-AF65-F5344CB8AC3E}">
        <p14:creationId xmlns:p14="http://schemas.microsoft.com/office/powerpoint/2010/main" val="1586801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09350A-01AD-4412-894F-9B4F7AFAD836}"/>
              </a:ext>
            </a:extLst>
          </p:cNvPr>
          <p:cNvSpPr>
            <a:spLocks noGrp="1"/>
          </p:cNvSpPr>
          <p:nvPr>
            <p:ph idx="1"/>
          </p:nvPr>
        </p:nvSpPr>
        <p:spPr>
          <a:xfrm>
            <a:off x="395536" y="260648"/>
            <a:ext cx="8373616" cy="6408712"/>
          </a:xfrm>
        </p:spPr>
        <p:txBody>
          <a:bodyPr>
            <a:normAutofit fontScale="62500" lnSpcReduction="20000"/>
          </a:bodyPr>
          <a:lstStyle/>
          <a:p>
            <a:pPr marL="0" indent="0" algn="just">
              <a:buNone/>
            </a:pPr>
            <a:r>
              <a:rPr lang="fr-FR" sz="3500" dirty="0" smtClean="0"/>
              <a:t>Au final </a:t>
            </a:r>
            <a:r>
              <a:rPr lang="fr-FR" sz="3500" dirty="0"/>
              <a:t>tu te dis « </a:t>
            </a:r>
            <a:r>
              <a:rPr lang="fr-FR" sz="3500" b="1" dirty="0">
                <a:solidFill>
                  <a:srgbClr val="C00000"/>
                </a:solidFill>
              </a:rPr>
              <a:t>ça fait trois ans et ils le savent toujours pas clairement </a:t>
            </a:r>
            <a:r>
              <a:rPr lang="fr-FR" sz="3500" dirty="0" smtClean="0"/>
              <a:t>» </a:t>
            </a:r>
            <a:r>
              <a:rPr lang="fr-FR" sz="3500" dirty="0"/>
              <a:t>mais du coup tu vois après t’es pris dans ce cercle vicieux où tu te dis « bon je leur ai pas dit… si jamais je leur dis, est-ce que je leur dis que ça fait 3 ans… » (…) </a:t>
            </a:r>
            <a:r>
              <a:rPr lang="fr-FR" sz="3500" dirty="0" smtClean="0"/>
              <a:t>Et </a:t>
            </a:r>
            <a:r>
              <a:rPr lang="fr-FR" sz="3500" dirty="0"/>
              <a:t>donc une fois t’as l’impression que t’as vachement avancé, que ta mère a tout compris, et le lendemain elle te propose du jambon :« bah t’en manges pas ??? » (rires) Là tu te dis, </a:t>
            </a:r>
            <a:r>
              <a:rPr lang="fr-FR" sz="3500" dirty="0" err="1" smtClean="0"/>
              <a:t>pffff</a:t>
            </a:r>
            <a:r>
              <a:rPr lang="fr-FR" sz="3500" dirty="0" smtClean="0"/>
              <a:t>… </a:t>
            </a:r>
            <a:r>
              <a:rPr lang="fr-FR" sz="3500" dirty="0"/>
              <a:t>tu vois </a:t>
            </a:r>
            <a:r>
              <a:rPr lang="fr-FR" sz="3500" b="1" dirty="0">
                <a:solidFill>
                  <a:srgbClr val="C00000"/>
                </a:solidFill>
              </a:rPr>
              <a:t>c’est des petits tests, quoi… je pense aussi qu’elle me pousse à dire</a:t>
            </a:r>
            <a:r>
              <a:rPr lang="fr-FR" sz="3500" dirty="0"/>
              <a:t> « non ben c’est bon je pense que t’as compris ! » Sauf que ben voilà moi </a:t>
            </a:r>
            <a:r>
              <a:rPr lang="fr-FR" sz="3500" b="1" dirty="0">
                <a:solidFill>
                  <a:srgbClr val="C00000"/>
                </a:solidFill>
              </a:rPr>
              <a:t>c’est une de mes faiblesses, où j’arrive pas à dire</a:t>
            </a:r>
            <a:r>
              <a:rPr lang="fr-FR" sz="3500" dirty="0"/>
              <a:t>… Et… donc </a:t>
            </a:r>
            <a:r>
              <a:rPr lang="fr-FR" sz="3500" b="1" dirty="0">
                <a:solidFill>
                  <a:srgbClr val="C00000"/>
                </a:solidFill>
              </a:rPr>
              <a:t>c</a:t>
            </a:r>
            <a:r>
              <a:rPr lang="fr-FR" sz="3500" b="1" dirty="0" smtClean="0">
                <a:solidFill>
                  <a:srgbClr val="C00000"/>
                </a:solidFill>
              </a:rPr>
              <a:t>’est </a:t>
            </a:r>
            <a:r>
              <a:rPr lang="fr-FR" sz="3500" b="1" dirty="0">
                <a:solidFill>
                  <a:srgbClr val="C00000"/>
                </a:solidFill>
              </a:rPr>
              <a:t>constamment des allées et venues. </a:t>
            </a:r>
            <a:r>
              <a:rPr lang="fr-FR" sz="3500" dirty="0"/>
              <a:t>« Bah t’es sûre que tu veux pas… pourquoi tu prends pas ce plat-là ? ah oui, il y a du… ah oui d’accord ». « Tu sais ce plat-là que tu adorais… les lentilles…, tu sais avec le lard-là à l’intérieur… ah mais t’adorais ça, hein ! » (rires) </a:t>
            </a:r>
            <a:r>
              <a:rPr lang="fr-FR" sz="3500" b="1" dirty="0">
                <a:solidFill>
                  <a:srgbClr val="C00000"/>
                </a:solidFill>
              </a:rPr>
              <a:t>C’est vraiment à tâtons </a:t>
            </a:r>
            <a:r>
              <a:rPr lang="fr-FR" sz="3500" dirty="0"/>
              <a:t>quoi… donc </a:t>
            </a:r>
            <a:r>
              <a:rPr lang="fr-FR" sz="3500" b="1" dirty="0">
                <a:solidFill>
                  <a:srgbClr val="C00000"/>
                </a:solidFill>
              </a:rPr>
              <a:t>des fois j’en ai marre, j’ai envie d’exploser et de dire « bon c’est bon ! on peut poser les mots ». Mais elle le dira jamais ma mère… enfin prononcer le mot « musulmane », je pense que c’est </a:t>
            </a:r>
            <a:r>
              <a:rPr lang="fr-FR" sz="3500" b="1" dirty="0" smtClean="0">
                <a:solidFill>
                  <a:srgbClr val="C00000"/>
                </a:solidFill>
              </a:rPr>
              <a:t>compliqué.</a:t>
            </a:r>
            <a:endParaRPr lang="fr-FR" sz="3500" b="1" dirty="0">
              <a:solidFill>
                <a:srgbClr val="C00000"/>
              </a:solidFill>
            </a:endParaRPr>
          </a:p>
          <a:p>
            <a:pPr marL="0" indent="0" algn="just">
              <a:buNone/>
            </a:pPr>
            <a:endParaRPr lang="fr-FR" sz="3500" dirty="0"/>
          </a:p>
          <a:p>
            <a:pPr marL="0" indent="0" algn="r">
              <a:buNone/>
            </a:pPr>
            <a:r>
              <a:rPr lang="fr-FR" sz="2800" i="1" dirty="0" smtClean="0"/>
              <a:t>Delphine, 27 ans, sans emploi, Paris</a:t>
            </a:r>
            <a:endParaRPr lang="fr-FR" sz="2800" i="1" dirty="0"/>
          </a:p>
        </p:txBody>
      </p:sp>
    </p:spTree>
    <p:extLst>
      <p:ext uri="{BB962C8B-B14F-4D97-AF65-F5344CB8AC3E}">
        <p14:creationId xmlns:p14="http://schemas.microsoft.com/office/powerpoint/2010/main" val="630527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836712"/>
            <a:ext cx="8640960" cy="5289451"/>
          </a:xfrm>
        </p:spPr>
        <p:txBody>
          <a:bodyPr>
            <a:normAutofit fontScale="92500"/>
          </a:bodyPr>
          <a:lstStyle/>
          <a:p>
            <a:pPr marL="0" indent="0" algn="just">
              <a:buNone/>
            </a:pPr>
            <a:r>
              <a:rPr lang="fr-FR" dirty="0"/>
              <a:t>« Un jour tout simplement, ma mère elle m’a vue. Donc elle a été super choquée. Mais elle m’a rien dit en fait. Elle a fait comme si de rien n’était. </a:t>
            </a:r>
            <a:r>
              <a:rPr lang="fr-FR" dirty="0" smtClean="0"/>
              <a:t>Et </a:t>
            </a:r>
            <a:r>
              <a:rPr lang="fr-FR" dirty="0"/>
              <a:t>du coup là ça a été très </a:t>
            </a:r>
            <a:r>
              <a:rPr lang="fr-FR" dirty="0" err="1"/>
              <a:t>très</a:t>
            </a:r>
            <a:r>
              <a:rPr lang="fr-FR" dirty="0"/>
              <a:t> dur. Parce qu’en fait le pire, c’est quand on en discute pas. Mais moi </a:t>
            </a:r>
            <a:r>
              <a:rPr lang="fr-FR" b="1" dirty="0">
                <a:solidFill>
                  <a:srgbClr val="C00000"/>
                </a:solidFill>
              </a:rPr>
              <a:t>c’était impossible, j’arrive pas à parler de certaines choses avec ma mère</a:t>
            </a:r>
            <a:r>
              <a:rPr lang="fr-FR" dirty="0"/>
              <a:t>. Comme on a jamais été habitué à communiquer dans ma famille, bah forcément ça peut pas se faire du jour au lendemain </a:t>
            </a:r>
            <a:r>
              <a:rPr lang="fr-FR" dirty="0" smtClean="0"/>
              <a:t>».</a:t>
            </a:r>
          </a:p>
          <a:p>
            <a:pPr marL="0" indent="0" algn="r">
              <a:buNone/>
            </a:pPr>
            <a:endParaRPr lang="fr-FR" sz="2900" i="1" dirty="0"/>
          </a:p>
          <a:p>
            <a:pPr marL="0" indent="0" algn="r">
              <a:buNone/>
            </a:pPr>
            <a:r>
              <a:rPr lang="fr-FR" sz="2600" i="1" dirty="0" smtClean="0"/>
              <a:t>Isabelle</a:t>
            </a:r>
            <a:r>
              <a:rPr lang="fr-FR" sz="2600" i="1" dirty="0"/>
              <a:t>, 30 ans, sans emploi, Paris</a:t>
            </a:r>
          </a:p>
        </p:txBody>
      </p:sp>
    </p:spTree>
    <p:extLst>
      <p:ext uri="{BB962C8B-B14F-4D97-AF65-F5344CB8AC3E}">
        <p14:creationId xmlns:p14="http://schemas.microsoft.com/office/powerpoint/2010/main" val="278136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2059" y="359995"/>
            <a:ext cx="8229600" cy="1512168"/>
          </a:xfrm>
        </p:spPr>
        <p:txBody>
          <a:bodyPr>
            <a:normAutofit/>
          </a:bodyPr>
          <a:lstStyle/>
          <a:p>
            <a:pPr>
              <a:spcAft>
                <a:spcPts val="1200"/>
              </a:spcAft>
            </a:pPr>
            <a:r>
              <a:rPr lang="en-US" sz="4000" b="1" dirty="0" err="1">
                <a:latin typeface="Calibri Light" panose="020F0302020204030204" pitchFamily="34" charset="0"/>
                <a:cs typeface="Calibri Light" panose="020F0302020204030204" pitchFamily="34" charset="0"/>
              </a:rPr>
              <a:t>E</a:t>
            </a:r>
            <a:r>
              <a:rPr lang="en-US" sz="4000" b="1" cap="small" dirty="0" err="1">
                <a:latin typeface="Calibri Light" panose="020F0302020204030204" pitchFamily="34" charset="0"/>
                <a:cs typeface="Calibri Light" panose="020F0302020204030204" pitchFamily="34" charset="0"/>
              </a:rPr>
              <a:t>thnographie</a:t>
            </a:r>
            <a:r>
              <a:rPr lang="en-US" sz="2800" b="1" dirty="0">
                <a:latin typeface="Calibri Light" panose="020F0302020204030204" pitchFamily="34" charset="0"/>
                <a:cs typeface="Calibri Light" panose="020F0302020204030204" pitchFamily="34" charset="0"/>
              </a:rPr>
              <a:t/>
            </a:r>
            <a:br>
              <a:rPr lang="en-US" sz="2800" b="1" dirty="0">
                <a:latin typeface="Calibri Light" panose="020F0302020204030204" pitchFamily="34" charset="0"/>
                <a:cs typeface="Calibri Light" panose="020F0302020204030204" pitchFamily="34" charset="0"/>
              </a:rPr>
            </a:br>
            <a:r>
              <a:rPr lang="fr-FR" sz="2000" i="1" dirty="0">
                <a:latin typeface="Calibri Light" panose="020F0302020204030204" pitchFamily="34" charset="0"/>
                <a:cs typeface="Calibri Light" panose="020F0302020204030204" pitchFamily="34" charset="0"/>
              </a:rPr>
              <a:t>Observation participante dans deux associations offrant du soutien aux nouveaux musulmans, en France et aux Etats-Unis</a:t>
            </a:r>
            <a:endParaRPr lang="en-US" sz="2000" i="1" dirty="0">
              <a:latin typeface="Calibri Light" panose="020F0302020204030204" pitchFamily="34" charset="0"/>
              <a:cs typeface="Calibri Light" panose="020F030202020403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191368226"/>
              </p:ext>
            </p:extLst>
          </p:nvPr>
        </p:nvGraphicFramePr>
        <p:xfrm>
          <a:off x="249830" y="2348880"/>
          <a:ext cx="8694057" cy="2766951"/>
        </p:xfrm>
        <a:graphic>
          <a:graphicData uri="http://schemas.openxmlformats.org/drawingml/2006/table">
            <a:tbl>
              <a:tblPr firstRow="1" bandRow="1">
                <a:tableStyleId>{5C22544A-7EE6-4342-B048-85BDC9FD1C3A}</a:tableStyleId>
              </a:tblPr>
              <a:tblGrid>
                <a:gridCol w="1738627">
                  <a:extLst>
                    <a:ext uri="{9D8B030D-6E8A-4147-A177-3AD203B41FA5}">
                      <a16:colId xmlns:a16="http://schemas.microsoft.com/office/drawing/2014/main" xmlns="" val="20000"/>
                    </a:ext>
                  </a:extLst>
                </a:gridCol>
                <a:gridCol w="3193143">
                  <a:extLst>
                    <a:ext uri="{9D8B030D-6E8A-4147-A177-3AD203B41FA5}">
                      <a16:colId xmlns:a16="http://schemas.microsoft.com/office/drawing/2014/main" xmlns="" val="20001"/>
                    </a:ext>
                  </a:extLst>
                </a:gridCol>
                <a:gridCol w="3762287">
                  <a:extLst>
                    <a:ext uri="{9D8B030D-6E8A-4147-A177-3AD203B41FA5}">
                      <a16:colId xmlns:a16="http://schemas.microsoft.com/office/drawing/2014/main" xmlns="" val="20002"/>
                    </a:ext>
                  </a:extLst>
                </a:gridCol>
              </a:tblGrid>
              <a:tr h="541980">
                <a:tc>
                  <a:txBody>
                    <a:bodyPr/>
                    <a:lstStyle/>
                    <a:p>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800" cap="small" baseline="0" dirty="0">
                          <a:solidFill>
                            <a:schemeClr val="tx1"/>
                          </a:solidFill>
                          <a:latin typeface="Calibri Light" panose="020F0302020204030204" pitchFamily="34" charset="0"/>
                          <a:cs typeface="Calibri Light" panose="020F0302020204030204" pitchFamily="34" charset="0"/>
                        </a:rPr>
                        <a:t>USA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800" cap="small" baseline="0" dirty="0">
                          <a:solidFill>
                            <a:schemeClr val="tx1"/>
                          </a:solidFill>
                          <a:latin typeface="Calibri Light" panose="020F0302020204030204" pitchFamily="34" charset="0"/>
                          <a:cs typeface="Calibri Light" panose="020F0302020204030204" pitchFamily="34" charset="0"/>
                        </a:rPr>
                        <a:t>France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770182">
                <a:tc>
                  <a:txBody>
                    <a:bodyPr/>
                    <a:lstStyle/>
                    <a:p>
                      <a:r>
                        <a:rPr lang="en-US" sz="2000" dirty="0" err="1">
                          <a:solidFill>
                            <a:schemeClr val="tx1"/>
                          </a:solidFill>
                          <a:latin typeface="Calibri Light" panose="020F0302020204030204" pitchFamily="34" charset="0"/>
                          <a:cs typeface="Calibri Light" panose="020F0302020204030204" pitchFamily="34" charset="0"/>
                        </a:rPr>
                        <a:t>Durée</a:t>
                      </a:r>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baseline="0" dirty="0" err="1">
                          <a:solidFill>
                            <a:schemeClr val="tx1"/>
                          </a:solidFill>
                          <a:latin typeface="Calibri Light" panose="020F0302020204030204" pitchFamily="34" charset="0"/>
                          <a:cs typeface="Calibri Light" panose="020F0302020204030204" pitchFamily="34" charset="0"/>
                        </a:rPr>
                        <a:t>janvier</a:t>
                      </a:r>
                      <a:r>
                        <a:rPr lang="en-US" sz="2000" baseline="0" dirty="0">
                          <a:solidFill>
                            <a:schemeClr val="tx1"/>
                          </a:solidFill>
                          <a:latin typeface="Calibri Light" panose="020F0302020204030204" pitchFamily="34" charset="0"/>
                          <a:cs typeface="Calibri Light" panose="020F0302020204030204" pitchFamily="34" charset="0"/>
                        </a:rPr>
                        <a:t> 2013 – </a:t>
                      </a:r>
                      <a:r>
                        <a:rPr lang="en-US" sz="2000" baseline="0" dirty="0" err="1">
                          <a:solidFill>
                            <a:schemeClr val="tx1"/>
                          </a:solidFill>
                          <a:latin typeface="Calibri Light" panose="020F0302020204030204" pitchFamily="34" charset="0"/>
                          <a:cs typeface="Calibri Light" panose="020F0302020204030204" pitchFamily="34" charset="0"/>
                        </a:rPr>
                        <a:t>avril</a:t>
                      </a:r>
                      <a:r>
                        <a:rPr lang="en-US" sz="2000" baseline="0" dirty="0">
                          <a:solidFill>
                            <a:schemeClr val="tx1"/>
                          </a:solidFill>
                          <a:latin typeface="Calibri Light" panose="020F0302020204030204" pitchFamily="34" charset="0"/>
                          <a:cs typeface="Calibri Light" panose="020F0302020204030204" pitchFamily="34" charset="0"/>
                        </a:rPr>
                        <a:t> 2014</a:t>
                      </a:r>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err="1">
                          <a:solidFill>
                            <a:schemeClr val="tx1"/>
                          </a:solidFill>
                          <a:latin typeface="Calibri Light" panose="020F0302020204030204" pitchFamily="34" charset="0"/>
                          <a:cs typeface="Calibri Light" panose="020F0302020204030204" pitchFamily="34" charset="0"/>
                        </a:rPr>
                        <a:t>août</a:t>
                      </a:r>
                      <a:r>
                        <a:rPr lang="en-US" sz="2000" baseline="0" dirty="0">
                          <a:solidFill>
                            <a:schemeClr val="tx1"/>
                          </a:solidFill>
                          <a:latin typeface="Calibri Light" panose="020F0302020204030204" pitchFamily="34" charset="0"/>
                          <a:cs typeface="Calibri Light" panose="020F0302020204030204" pitchFamily="34" charset="0"/>
                        </a:rPr>
                        <a:t> 2014 – </a:t>
                      </a:r>
                      <a:r>
                        <a:rPr lang="en-US" sz="2000" baseline="0" dirty="0" err="1">
                          <a:solidFill>
                            <a:schemeClr val="tx1"/>
                          </a:solidFill>
                          <a:latin typeface="Calibri Light" panose="020F0302020204030204" pitchFamily="34" charset="0"/>
                          <a:cs typeface="Calibri Light" panose="020F0302020204030204" pitchFamily="34" charset="0"/>
                        </a:rPr>
                        <a:t>février</a:t>
                      </a:r>
                      <a:r>
                        <a:rPr lang="en-US" sz="2000" baseline="0" dirty="0">
                          <a:solidFill>
                            <a:schemeClr val="tx1"/>
                          </a:solidFill>
                          <a:latin typeface="Calibri Light" panose="020F0302020204030204" pitchFamily="34" charset="0"/>
                          <a:cs typeface="Calibri Light" panose="020F0302020204030204" pitchFamily="34" charset="0"/>
                        </a:rPr>
                        <a:t> 2016</a:t>
                      </a:r>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54789">
                <a:tc>
                  <a:txBody>
                    <a:bodyPr/>
                    <a:lstStyle/>
                    <a:p>
                      <a:r>
                        <a:rPr lang="en-US" sz="2000" dirty="0">
                          <a:solidFill>
                            <a:schemeClr val="tx1"/>
                          </a:solidFill>
                          <a:latin typeface="Calibri Light" panose="020F0302020204030204" pitchFamily="34" charset="0"/>
                          <a:cs typeface="Calibri Light" panose="020F0302020204030204" pitchFamily="34" charset="0"/>
                        </a:rPr>
                        <a:t>Association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rgbClr val="C00000"/>
                          </a:solidFill>
                          <a:effectLst/>
                          <a:latin typeface="Calibri Light" panose="020F0302020204030204" pitchFamily="34" charset="0"/>
                          <a:cs typeface="Calibri Light" panose="020F0302020204030204" pitchFamily="34" charset="0"/>
                        </a:rPr>
                        <a:t>American </a:t>
                      </a:r>
                      <a:r>
                        <a:rPr lang="en-US" sz="2000" b="1" dirty="0" err="1">
                          <a:solidFill>
                            <a:srgbClr val="C00000"/>
                          </a:solidFill>
                          <a:effectLst/>
                          <a:latin typeface="Calibri Light" panose="020F0302020204030204" pitchFamily="34" charset="0"/>
                          <a:cs typeface="Calibri Light" panose="020F0302020204030204" pitchFamily="34" charset="0"/>
                        </a:rPr>
                        <a:t>Da’wah</a:t>
                      </a:r>
                      <a:r>
                        <a:rPr lang="en-US" sz="2000" baseline="0" dirty="0">
                          <a:solidFill>
                            <a:srgbClr val="C00000"/>
                          </a:solidFill>
                          <a:effectLst/>
                          <a:latin typeface="Calibri Light" panose="020F0302020204030204" pitchFamily="34" charset="0"/>
                          <a:cs typeface="Calibri Light" panose="020F0302020204030204" pitchFamily="34" charset="0"/>
                        </a:rPr>
                        <a:t> </a:t>
                      </a:r>
                      <a:r>
                        <a:rPr lang="en-US" sz="2000" baseline="0" dirty="0">
                          <a:solidFill>
                            <a:schemeClr val="tx1"/>
                          </a:solidFill>
                          <a:effectLst/>
                          <a:latin typeface="Calibri Light" panose="020F0302020204030204" pitchFamily="34" charset="0"/>
                          <a:cs typeface="Calibri Light" panose="020F0302020204030204" pitchFamily="34" charset="0"/>
                        </a:rPr>
                        <a:t>à Chicago</a:t>
                      </a:r>
                      <a:endParaRPr lang="en-US" sz="2000" dirty="0">
                        <a:solidFill>
                          <a:schemeClr val="tx1"/>
                        </a:solidFill>
                        <a:effectLst/>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b="1" dirty="0" err="1">
                          <a:solidFill>
                            <a:srgbClr val="C00000"/>
                          </a:solidFill>
                          <a:effectLst/>
                          <a:latin typeface="Calibri Light" panose="020F0302020204030204" pitchFamily="34" charset="0"/>
                          <a:cs typeface="Calibri Light" panose="020F0302020204030204" pitchFamily="34" charset="0"/>
                        </a:rPr>
                        <a:t>Bienvenue</a:t>
                      </a:r>
                      <a:r>
                        <a:rPr lang="en-US" sz="2000" b="1" dirty="0">
                          <a:solidFill>
                            <a:srgbClr val="C00000"/>
                          </a:solidFill>
                          <a:effectLst/>
                          <a:latin typeface="Calibri Light" panose="020F0302020204030204" pitchFamily="34" charset="0"/>
                          <a:cs typeface="Calibri Light" panose="020F0302020204030204" pitchFamily="34" charset="0"/>
                        </a:rPr>
                        <a:t> </a:t>
                      </a:r>
                      <a:r>
                        <a:rPr lang="en-US" sz="2000" b="1" dirty="0" err="1">
                          <a:solidFill>
                            <a:srgbClr val="C00000"/>
                          </a:solidFill>
                          <a:effectLst/>
                          <a:latin typeface="Calibri Light" panose="020F0302020204030204" pitchFamily="34" charset="0"/>
                          <a:cs typeface="Calibri Light" panose="020F0302020204030204" pitchFamily="34" charset="0"/>
                        </a:rPr>
                        <a:t>en</a:t>
                      </a:r>
                      <a:r>
                        <a:rPr lang="en-US" sz="2000" b="1" dirty="0">
                          <a:solidFill>
                            <a:srgbClr val="C00000"/>
                          </a:solidFill>
                          <a:effectLst/>
                          <a:latin typeface="Calibri Light" panose="020F0302020204030204" pitchFamily="34" charset="0"/>
                          <a:cs typeface="Calibri Light" panose="020F0302020204030204" pitchFamily="34" charset="0"/>
                        </a:rPr>
                        <a:t> Islam</a:t>
                      </a:r>
                      <a:r>
                        <a:rPr lang="en-US" sz="2000" baseline="0" dirty="0">
                          <a:solidFill>
                            <a:srgbClr val="C00000"/>
                          </a:solidFill>
                          <a:effectLst/>
                          <a:latin typeface="Calibri Light" panose="020F0302020204030204" pitchFamily="34" charset="0"/>
                          <a:cs typeface="Calibri Light" panose="020F0302020204030204" pitchFamily="34" charset="0"/>
                        </a:rPr>
                        <a:t> </a:t>
                      </a:r>
                      <a:r>
                        <a:rPr lang="en-US" sz="2000" baseline="0" dirty="0">
                          <a:solidFill>
                            <a:schemeClr val="tx1"/>
                          </a:solidFill>
                          <a:latin typeface="Calibri Light" panose="020F0302020204030204" pitchFamily="34" charset="0"/>
                          <a:cs typeface="Calibri Light" panose="020F0302020204030204" pitchFamily="34" charset="0"/>
                        </a:rPr>
                        <a:t>à Paris</a:t>
                      </a:r>
                    </a:p>
                    <a:p>
                      <a:r>
                        <a:rPr lang="en-US" sz="2000" baseline="0" dirty="0">
                          <a:solidFill>
                            <a:schemeClr val="tx1"/>
                          </a:solidFill>
                          <a:latin typeface="Calibri Light" panose="020F0302020204030204" pitchFamily="34" charset="0"/>
                          <a:cs typeface="Calibri Light" panose="020F0302020204030204" pitchFamily="34" charset="0"/>
                        </a:rPr>
                        <a:t>+ </a:t>
                      </a:r>
                      <a:r>
                        <a:rPr lang="en-US" sz="2000" baseline="0" dirty="0" err="1">
                          <a:solidFill>
                            <a:schemeClr val="tx1"/>
                          </a:solidFill>
                          <a:latin typeface="Calibri Light" panose="020F0302020204030204" pitchFamily="34" charset="0"/>
                          <a:cs typeface="Calibri Light" panose="020F0302020204030204" pitchFamily="34" charset="0"/>
                        </a:rPr>
                        <a:t>Cours</a:t>
                      </a:r>
                      <a:r>
                        <a:rPr lang="en-US" sz="2000" baseline="0" dirty="0">
                          <a:solidFill>
                            <a:schemeClr val="tx1"/>
                          </a:solidFill>
                          <a:latin typeface="Calibri Light" panose="020F0302020204030204" pitchFamily="34" charset="0"/>
                          <a:cs typeface="Calibri Light" panose="020F0302020204030204" pitchFamily="34" charset="0"/>
                        </a:rPr>
                        <a:t> </a:t>
                      </a:r>
                      <a:r>
                        <a:rPr lang="en-US" sz="2000" baseline="0" dirty="0" err="1">
                          <a:solidFill>
                            <a:schemeClr val="tx1"/>
                          </a:solidFill>
                          <a:latin typeface="Calibri Light" panose="020F0302020204030204" pitchFamily="34" charset="0"/>
                          <a:cs typeface="Calibri Light" panose="020F0302020204030204" pitchFamily="34" charset="0"/>
                        </a:rPr>
                        <a:t>débutant</a:t>
                      </a:r>
                      <a:r>
                        <a:rPr lang="en-US" sz="2000" baseline="0" dirty="0">
                          <a:solidFill>
                            <a:schemeClr val="tx1"/>
                          </a:solidFill>
                          <a:latin typeface="Calibri Light" panose="020F0302020204030204" pitchFamily="34" charset="0"/>
                          <a:cs typeface="Calibri Light" panose="020F0302020204030204" pitchFamily="34" charset="0"/>
                        </a:rPr>
                        <a:t> </a:t>
                      </a:r>
                      <a:r>
                        <a:rPr lang="en-US" sz="2000" baseline="0" dirty="0" err="1">
                          <a:solidFill>
                            <a:schemeClr val="tx1"/>
                          </a:solidFill>
                          <a:latin typeface="Calibri Light" panose="020F0302020204030204" pitchFamily="34" charset="0"/>
                          <a:cs typeface="Calibri Light" panose="020F0302020204030204" pitchFamily="34" charset="0"/>
                        </a:rPr>
                        <a:t>dans</a:t>
                      </a:r>
                      <a:r>
                        <a:rPr lang="en-US" sz="2000" baseline="0" dirty="0">
                          <a:solidFill>
                            <a:schemeClr val="tx1"/>
                          </a:solidFill>
                          <a:latin typeface="Calibri Light" panose="020F0302020204030204" pitchFamily="34" charset="0"/>
                          <a:cs typeface="Calibri Light" panose="020F0302020204030204" pitchFamily="34" charset="0"/>
                        </a:rPr>
                        <a:t> </a:t>
                      </a:r>
                      <a:r>
                        <a:rPr lang="en-US" sz="2000" baseline="0" dirty="0" err="1">
                          <a:solidFill>
                            <a:schemeClr val="tx1"/>
                          </a:solidFill>
                          <a:latin typeface="Calibri Light" panose="020F0302020204030204" pitchFamily="34" charset="0"/>
                          <a:cs typeface="Calibri Light" panose="020F0302020204030204" pitchFamily="34" charset="0"/>
                        </a:rPr>
                        <a:t>une</a:t>
                      </a:r>
                      <a:r>
                        <a:rPr lang="en-US" sz="2000" baseline="0" dirty="0">
                          <a:solidFill>
                            <a:schemeClr val="tx1"/>
                          </a:solidFill>
                          <a:latin typeface="Calibri Light" panose="020F0302020204030204" pitchFamily="34" charset="0"/>
                          <a:cs typeface="Calibri Light" panose="020F0302020204030204" pitchFamily="34" charset="0"/>
                        </a:rPr>
                        <a:t> </a:t>
                      </a:r>
                      <a:r>
                        <a:rPr lang="en-US" sz="2000" baseline="0" dirty="0" err="1">
                          <a:solidFill>
                            <a:schemeClr val="tx1"/>
                          </a:solidFill>
                          <a:latin typeface="Calibri Light" panose="020F0302020204030204" pitchFamily="34" charset="0"/>
                          <a:cs typeface="Calibri Light" panose="020F0302020204030204" pitchFamily="34" charset="0"/>
                        </a:rPr>
                        <a:t>mosquée</a:t>
                      </a:r>
                      <a:r>
                        <a:rPr lang="en-US" sz="2000" baseline="0" dirty="0">
                          <a:solidFill>
                            <a:schemeClr val="tx1"/>
                          </a:solidFill>
                          <a:latin typeface="Calibri Light" panose="020F0302020204030204" pitchFamily="34" charset="0"/>
                          <a:cs typeface="Calibri Light" panose="020F0302020204030204" pitchFamily="34" charset="0"/>
                        </a:rPr>
                        <a:t> de la region </a:t>
                      </a:r>
                      <a:r>
                        <a:rPr lang="en-US" sz="2000" baseline="0" dirty="0" err="1">
                          <a:solidFill>
                            <a:schemeClr val="tx1"/>
                          </a:solidFill>
                          <a:latin typeface="Calibri Light" panose="020F0302020204030204" pitchFamily="34" charset="0"/>
                          <a:cs typeface="Calibri Light" panose="020F0302020204030204" pitchFamily="34" charset="0"/>
                        </a:rPr>
                        <a:t>parisienne</a:t>
                      </a:r>
                      <a:endParaRPr lang="en-US" sz="2000" dirty="0">
                        <a:solidFill>
                          <a:schemeClr val="tx1"/>
                        </a:solidFill>
                        <a:latin typeface="Calibri Light" panose="020F0302020204030204" pitchFamily="34" charset="0"/>
                        <a:cs typeface="Calibri Light" panose="020F03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7770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88640"/>
            <a:ext cx="8229600" cy="5577483"/>
          </a:xfrm>
        </p:spPr>
        <p:txBody>
          <a:bodyPr>
            <a:normAutofit/>
          </a:bodyPr>
          <a:lstStyle/>
          <a:p>
            <a:pPr marL="0" indent="0" algn="ctr">
              <a:buNone/>
            </a:pPr>
            <a:endParaRPr lang="en-US" sz="8000" b="1" cap="small" dirty="0">
              <a:latin typeface="Calibri Light" panose="020F0302020204030204" pitchFamily="34" charset="0"/>
              <a:cs typeface="Calibri Light" panose="020F0302020204030204" pitchFamily="34" charset="0"/>
            </a:endParaRPr>
          </a:p>
          <a:p>
            <a:pPr marL="0" indent="0" algn="ctr">
              <a:buNone/>
            </a:pPr>
            <a:r>
              <a:rPr lang="en-US" sz="7200" b="1" cap="small" dirty="0" err="1" smtClean="0">
                <a:latin typeface="Calibri Light" panose="020F0302020204030204" pitchFamily="34" charset="0"/>
                <a:cs typeface="Calibri Light" panose="020F0302020204030204" pitchFamily="34" charset="0"/>
              </a:rPr>
              <a:t>individualisme</a:t>
            </a:r>
            <a:r>
              <a:rPr lang="en-US" sz="7200" b="1" cap="small" dirty="0" smtClean="0">
                <a:latin typeface="Calibri Light" panose="020F0302020204030204" pitchFamily="34" charset="0"/>
                <a:cs typeface="Calibri Light" panose="020F0302020204030204" pitchFamily="34" charset="0"/>
              </a:rPr>
              <a:t> </a:t>
            </a:r>
            <a:r>
              <a:rPr lang="en-US" sz="7200" b="1" cap="small" dirty="0">
                <a:latin typeface="Calibri Light" panose="020F0302020204030204" pitchFamily="34" charset="0"/>
                <a:cs typeface="Calibri Light" panose="020F0302020204030204" pitchFamily="34" charset="0"/>
              </a:rPr>
              <a:t>religieux</a:t>
            </a:r>
            <a:endParaRPr lang="en-US" sz="4400" b="1" cap="small"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3459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AA8F87FF-A09F-4F6A-A3A8-D06234B65975}"/>
              </a:ext>
            </a:extLst>
          </p:cNvPr>
          <p:cNvSpPr>
            <a:spLocks noGrp="1"/>
          </p:cNvSpPr>
          <p:nvPr>
            <p:ph idx="1"/>
          </p:nvPr>
        </p:nvSpPr>
        <p:spPr>
          <a:xfrm>
            <a:off x="395536" y="377280"/>
            <a:ext cx="8352928" cy="6480720"/>
          </a:xfrm>
        </p:spPr>
        <p:txBody>
          <a:bodyPr>
            <a:normAutofit/>
          </a:bodyPr>
          <a:lstStyle/>
          <a:p>
            <a:pPr marL="0" indent="0" algn="just">
              <a:buNone/>
            </a:pPr>
            <a:endParaRPr lang="fr-FR" sz="3300" dirty="0"/>
          </a:p>
          <a:p>
            <a:pPr marL="0" indent="0" algn="just">
              <a:buNone/>
            </a:pPr>
            <a:r>
              <a:rPr lang="fr-FR" sz="3300" dirty="0"/>
              <a:t>« Personne d’autre n’a interféré dans ce choix. C’est entre Dieu et moi. Je me disais c’est vraiment un choix, limite </a:t>
            </a:r>
            <a:r>
              <a:rPr lang="fr-FR" sz="3300" b="1" dirty="0">
                <a:solidFill>
                  <a:srgbClr val="C00000"/>
                </a:solidFill>
              </a:rPr>
              <a:t>peut-être le seul choix finalement que j’ai fait </a:t>
            </a:r>
            <a:r>
              <a:rPr lang="fr-FR" sz="3300" dirty="0"/>
              <a:t>».</a:t>
            </a:r>
          </a:p>
          <a:p>
            <a:pPr marL="0" indent="0" algn="r">
              <a:buNone/>
            </a:pPr>
            <a:r>
              <a:rPr lang="fr-FR" sz="2800" i="1" dirty="0"/>
              <a:t>Mélissa, 27 ans, gestionnaire de projets, Paris</a:t>
            </a:r>
          </a:p>
          <a:p>
            <a:endParaRPr lang="en-US" dirty="0"/>
          </a:p>
          <a:p>
            <a:pPr marL="0" indent="0" algn="r">
              <a:buNone/>
            </a:pPr>
            <a:endParaRPr lang="en-US" i="1" dirty="0"/>
          </a:p>
          <a:p>
            <a:pPr marL="0" indent="0" algn="just">
              <a:buNone/>
            </a:pPr>
            <a:r>
              <a:rPr lang="fr-FR" sz="3300" dirty="0"/>
              <a:t>« Me convertir c’était un peu comme </a:t>
            </a:r>
            <a:r>
              <a:rPr lang="fr-FR" sz="3300" b="1" dirty="0">
                <a:solidFill>
                  <a:srgbClr val="C00000"/>
                </a:solidFill>
              </a:rPr>
              <a:t>inventer ma propre vie</a:t>
            </a:r>
            <a:r>
              <a:rPr lang="fr-FR" sz="3300" dirty="0"/>
              <a:t> ».                      </a:t>
            </a:r>
            <a:endParaRPr lang="fr-FR" sz="3300" dirty="0" smtClean="0"/>
          </a:p>
          <a:p>
            <a:pPr marL="0" indent="0" algn="r">
              <a:buNone/>
            </a:pPr>
            <a:r>
              <a:rPr lang="fr-FR" sz="3300" dirty="0" smtClean="0"/>
              <a:t> </a:t>
            </a:r>
            <a:r>
              <a:rPr lang="en-US" sz="2800" i="1" dirty="0"/>
              <a:t>Emiliano, 28 </a:t>
            </a:r>
            <a:r>
              <a:rPr lang="en-US" sz="2800" i="1" dirty="0" err="1"/>
              <a:t>ans</a:t>
            </a:r>
            <a:r>
              <a:rPr lang="en-US" sz="2800" i="1" dirty="0"/>
              <a:t>, </a:t>
            </a:r>
            <a:r>
              <a:rPr lang="en-US" sz="2800" i="1" dirty="0" err="1"/>
              <a:t>étudiant</a:t>
            </a:r>
            <a:r>
              <a:rPr lang="en-US" sz="2800" i="1" dirty="0"/>
              <a:t>, Paris</a:t>
            </a:r>
            <a:endParaRPr lang="fr-FR" sz="2800" i="1" dirty="0"/>
          </a:p>
          <a:p>
            <a:pPr marL="0" indent="0" algn="just">
              <a:buNone/>
            </a:pPr>
            <a:endParaRPr lang="fr-FR" dirty="0"/>
          </a:p>
          <a:p>
            <a:pPr marL="0" indent="0" algn="just">
              <a:buNone/>
            </a:pPr>
            <a:endParaRPr lang="fr-FR" dirty="0"/>
          </a:p>
        </p:txBody>
      </p:sp>
    </p:spTree>
    <p:extLst>
      <p:ext uri="{BB962C8B-B14F-4D97-AF65-F5344CB8AC3E}">
        <p14:creationId xmlns:p14="http://schemas.microsoft.com/office/powerpoint/2010/main" val="39512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412776"/>
            <a:ext cx="8229600" cy="5001419"/>
          </a:xfrm>
        </p:spPr>
        <p:txBody>
          <a:bodyPr>
            <a:normAutofit/>
          </a:bodyPr>
          <a:lstStyle/>
          <a:p>
            <a:pPr marL="0" indent="0" algn="ctr">
              <a:buNone/>
            </a:pPr>
            <a:endParaRPr lang="en-US" sz="3500" cap="small" dirty="0">
              <a:latin typeface="Calibri Light" panose="020F0302020204030204" pitchFamily="34" charset="0"/>
              <a:cs typeface="Calibri Light" panose="020F0302020204030204" pitchFamily="34" charset="0"/>
            </a:endParaRPr>
          </a:p>
          <a:p>
            <a:pPr marL="0" indent="0" algn="ctr">
              <a:buNone/>
            </a:pPr>
            <a:r>
              <a:rPr lang="en-US" sz="7200" b="1" cap="small" dirty="0">
                <a:latin typeface="Calibri Light" panose="020F0302020204030204" pitchFamily="34" charset="0"/>
                <a:cs typeface="Calibri Light" panose="020F0302020204030204" pitchFamily="34" charset="0"/>
              </a:rPr>
              <a:t>Coming-Out</a:t>
            </a:r>
          </a:p>
        </p:txBody>
      </p:sp>
    </p:spTree>
    <p:extLst>
      <p:ext uri="{BB962C8B-B14F-4D97-AF65-F5344CB8AC3E}">
        <p14:creationId xmlns:p14="http://schemas.microsoft.com/office/powerpoint/2010/main" val="368040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xmlns="" id="{136F3B3A-FA17-42B0-A755-70434FB08958}"/>
              </a:ext>
            </a:extLst>
          </p:cNvPr>
          <p:cNvPicPr/>
          <p:nvPr/>
        </p:nvPicPr>
        <p:blipFill rotWithShape="1">
          <a:blip r:embed="rId2">
            <a:extLst>
              <a:ext uri="{28A0092B-C50C-407E-A947-70E740481C1C}">
                <a14:useLocalDpi xmlns:a14="http://schemas.microsoft.com/office/drawing/2010/main" val="0"/>
              </a:ext>
            </a:extLst>
          </a:blip>
          <a:srcRect b="10259"/>
          <a:stretch/>
        </p:blipFill>
        <p:spPr bwMode="auto">
          <a:xfrm>
            <a:off x="1" y="0"/>
            <a:ext cx="9144000" cy="4509120"/>
          </a:xfrm>
          <a:prstGeom prst="rect">
            <a:avLst/>
          </a:prstGeom>
          <a:noFill/>
          <a:ln>
            <a:solidFill>
              <a:schemeClr val="bg1"/>
            </a:solidFill>
          </a:ln>
          <a:extLst>
            <a:ext uri="{53640926-AAD7-44D8-BBD7-CCE9431645EC}">
              <a14:shadowObscured xmlns:a14="http://schemas.microsoft.com/office/drawing/2010/main"/>
            </a:ext>
          </a:extLst>
        </p:spPr>
      </p:pic>
      <p:sp>
        <p:nvSpPr>
          <p:cNvPr id="5" name="ZoneTexte 4">
            <a:extLst>
              <a:ext uri="{FF2B5EF4-FFF2-40B4-BE49-F238E27FC236}">
                <a16:creationId xmlns:a16="http://schemas.microsoft.com/office/drawing/2014/main" xmlns="" id="{8D0A5222-42C2-4024-A633-A1AA1AFAB07C}"/>
              </a:ext>
            </a:extLst>
          </p:cNvPr>
          <p:cNvSpPr txBox="1"/>
          <p:nvPr/>
        </p:nvSpPr>
        <p:spPr>
          <a:xfrm>
            <a:off x="395537" y="5301208"/>
            <a:ext cx="8352928" cy="1323439"/>
          </a:xfrm>
          <a:prstGeom prst="rect">
            <a:avLst/>
          </a:prstGeom>
          <a:noFill/>
        </p:spPr>
        <p:txBody>
          <a:bodyPr wrap="square" rtlCol="0">
            <a:spAutoFit/>
          </a:bodyPr>
          <a:lstStyle/>
          <a:p>
            <a:pPr algn="ctr"/>
            <a:r>
              <a:rPr lang="fr-FR" sz="2400" dirty="0"/>
              <a:t>Le converti </a:t>
            </a:r>
            <a:r>
              <a:rPr lang="fr-FR" sz="2400" dirty="0" smtClean="0"/>
              <a:t>allemand </a:t>
            </a:r>
            <a:r>
              <a:rPr lang="fr-FR" sz="2400" dirty="0"/>
              <a:t>Pierre Vogel </a:t>
            </a:r>
          </a:p>
          <a:p>
            <a:pPr algn="ctr"/>
            <a:r>
              <a:rPr lang="fr-FR" sz="2400" dirty="0"/>
              <a:t>discute religions avec sa grand-mère protestante.</a:t>
            </a:r>
          </a:p>
          <a:p>
            <a:pPr algn="r"/>
            <a:endParaRPr lang="fr-FR" sz="1400" dirty="0"/>
          </a:p>
          <a:p>
            <a:pPr algn="r"/>
            <a:r>
              <a:rPr lang="fr-FR" dirty="0" smtClean="0"/>
              <a:t>©Documentaire Arte</a:t>
            </a:r>
            <a:r>
              <a:rPr lang="fr-FR" dirty="0"/>
              <a:t>, </a:t>
            </a:r>
            <a:r>
              <a:rPr lang="fr-FR" dirty="0" smtClean="0"/>
              <a:t>2016</a:t>
            </a:r>
            <a:endParaRPr lang="fr-FR" dirty="0"/>
          </a:p>
        </p:txBody>
      </p:sp>
    </p:spTree>
    <p:extLst>
      <p:ext uri="{BB962C8B-B14F-4D97-AF65-F5344CB8AC3E}">
        <p14:creationId xmlns:p14="http://schemas.microsoft.com/office/powerpoint/2010/main" val="47149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3904724-6239-4E23-B85A-32388B616FB5}"/>
              </a:ext>
            </a:extLst>
          </p:cNvPr>
          <p:cNvSpPr>
            <a:spLocks noGrp="1"/>
          </p:cNvSpPr>
          <p:nvPr>
            <p:ph idx="1"/>
          </p:nvPr>
        </p:nvSpPr>
        <p:spPr>
          <a:xfrm>
            <a:off x="467544" y="764704"/>
            <a:ext cx="8229600" cy="5616624"/>
          </a:xfrm>
        </p:spPr>
        <p:txBody>
          <a:bodyPr>
            <a:normAutofit/>
          </a:bodyPr>
          <a:lstStyle/>
          <a:p>
            <a:pPr marL="0" indent="0" algn="just">
              <a:buNone/>
            </a:pPr>
            <a:r>
              <a:rPr lang="en-US" dirty="0"/>
              <a:t>“The first person I told was my Mom. So I asked her to come for a weekend. We hung out for the day and then at night </a:t>
            </a:r>
            <a:r>
              <a:rPr lang="en-US" b="1" dirty="0">
                <a:solidFill>
                  <a:srgbClr val="C00000"/>
                </a:solidFill>
              </a:rPr>
              <a:t>I sat on the couch and I said ‘OK, it’s time to talk.’ </a:t>
            </a:r>
            <a:r>
              <a:rPr lang="en-US" dirty="0"/>
              <a:t>So I made sure that </a:t>
            </a:r>
            <a:r>
              <a:rPr lang="en-US" dirty="0" smtClean="0"/>
              <a:t>I </a:t>
            </a:r>
            <a:r>
              <a:rPr lang="en-US" dirty="0"/>
              <a:t>said in a very respectful manner that I had been researching, trying all these churches and everything. And then that I finally found my fit. And she is like ‘OK, which one is it?’ and I told her it is </a:t>
            </a:r>
            <a:r>
              <a:rPr lang="en-US" dirty="0" smtClean="0"/>
              <a:t>Islam.” </a:t>
            </a:r>
            <a:endParaRPr lang="en-US" dirty="0"/>
          </a:p>
          <a:p>
            <a:pPr marL="0" indent="0" algn="just">
              <a:buNone/>
            </a:pPr>
            <a:endParaRPr lang="en-US" dirty="0"/>
          </a:p>
          <a:p>
            <a:pPr marL="0" indent="0" algn="r">
              <a:buNone/>
            </a:pPr>
            <a:r>
              <a:rPr lang="en-US" sz="2800" i="1" dirty="0"/>
              <a:t>Mary, 33 </a:t>
            </a:r>
            <a:r>
              <a:rPr lang="en-US" sz="2800" i="1" dirty="0" err="1"/>
              <a:t>ans</a:t>
            </a:r>
            <a:r>
              <a:rPr lang="en-US" sz="2800" i="1" dirty="0"/>
              <a:t>, </a:t>
            </a:r>
            <a:r>
              <a:rPr lang="en-US" sz="2800" i="1" dirty="0" err="1"/>
              <a:t>gestionnaire</a:t>
            </a:r>
            <a:r>
              <a:rPr lang="en-US" sz="2800" i="1" dirty="0"/>
              <a:t> de </a:t>
            </a:r>
            <a:r>
              <a:rPr lang="en-US" sz="2800" i="1" dirty="0" err="1"/>
              <a:t>projets</a:t>
            </a:r>
            <a:r>
              <a:rPr lang="en-US" sz="2800" i="1" dirty="0"/>
              <a:t>, St. Louis</a:t>
            </a:r>
          </a:p>
          <a:p>
            <a:endParaRPr lang="fr-FR" dirty="0"/>
          </a:p>
        </p:txBody>
      </p:sp>
    </p:spTree>
    <p:extLst>
      <p:ext uri="{BB962C8B-B14F-4D97-AF65-F5344CB8AC3E}">
        <p14:creationId xmlns:p14="http://schemas.microsoft.com/office/powerpoint/2010/main" val="38281856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29261</TotalTime>
  <Words>2416</Words>
  <Application>Microsoft Office PowerPoint</Application>
  <PresentationFormat>Affichage à l'écran (4:3)</PresentationFormat>
  <Paragraphs>167</Paragraphs>
  <Slides>32</Slides>
  <Notes>1</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Garder le silence</vt:lpstr>
      <vt:lpstr>Présentation PowerPoint</vt:lpstr>
      <vt:lpstr>Présentation PowerPoint</vt:lpstr>
      <vt:lpstr>Ethnographie Observation participante dans deux associations offrant du soutien aux nouveaux musulmans, en France et aux Etats-Unis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White Devils Join the Deen.</dc:title>
  <dc:creator>juliette</dc:creator>
  <cp:lastModifiedBy>Auteur anonyme</cp:lastModifiedBy>
  <cp:revision>390</cp:revision>
  <cp:lastPrinted>2019-05-22T14:07:55Z</cp:lastPrinted>
  <dcterms:created xsi:type="dcterms:W3CDTF">2014-04-02T21:53:05Z</dcterms:created>
  <dcterms:modified xsi:type="dcterms:W3CDTF">2019-07-09T14:52:42Z</dcterms:modified>
</cp:coreProperties>
</file>