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59" r:id="rId6"/>
    <p:sldId id="268" r:id="rId7"/>
    <p:sldId id="269" r:id="rId8"/>
    <p:sldId id="272" r:id="rId9"/>
    <p:sldId id="267" r:id="rId10"/>
    <p:sldId id="260" r:id="rId11"/>
    <p:sldId id="263" r:id="rId12"/>
    <p:sldId id="261" r:id="rId13"/>
    <p:sldId id="277" r:id="rId14"/>
    <p:sldId id="275" r:id="rId15"/>
    <p:sldId id="271" r:id="rId16"/>
    <p:sldId id="273"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121" d="100"/>
          <a:sy n="121" d="100"/>
        </p:scale>
        <p:origin x="-96"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tefano.vicari@unige.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hs-conferences.org/articles/shsconf/abs/2016/05/shsconf_cmlf2016_06008/shsconf_cmlf2016_06008.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fr-FR" dirty="0"/>
              <a:t>Le silence dit et montré dans les lettres des poilus : marques, fonctions et enjeux </a:t>
            </a:r>
            <a:r>
              <a:rPr lang="fr-FR" dirty="0" smtClean="0"/>
              <a:t>discursifs</a:t>
            </a:r>
            <a:endParaRPr lang="fr-FR" dirty="0"/>
          </a:p>
        </p:txBody>
      </p:sp>
      <p:sp>
        <p:nvSpPr>
          <p:cNvPr id="3" name="Sottotitolo 2"/>
          <p:cNvSpPr>
            <a:spLocks noGrp="1"/>
          </p:cNvSpPr>
          <p:nvPr>
            <p:ph type="subTitle" idx="1"/>
          </p:nvPr>
        </p:nvSpPr>
        <p:spPr/>
        <p:txBody>
          <a:bodyPr>
            <a:normAutofit lnSpcReduction="10000"/>
          </a:bodyPr>
          <a:lstStyle/>
          <a:p>
            <a:r>
              <a:rPr lang="it-IT" dirty="0"/>
              <a:t>Stefano Vicari</a:t>
            </a:r>
            <a:endParaRPr lang="fr-FR" dirty="0"/>
          </a:p>
          <a:p>
            <a:r>
              <a:rPr lang="it-IT" dirty="0" smtClean="0"/>
              <a:t>Università </a:t>
            </a:r>
            <a:r>
              <a:rPr lang="it-IT" dirty="0"/>
              <a:t>di Genova</a:t>
            </a:r>
            <a:endParaRPr lang="fr-FR" dirty="0"/>
          </a:p>
          <a:p>
            <a:r>
              <a:rPr lang="it-IT" u="sng" dirty="0">
                <a:hlinkClick r:id="rId2"/>
              </a:rPr>
              <a:t>stefano.vicari@unige.it</a:t>
            </a:r>
            <a:r>
              <a:rPr lang="it-IT" dirty="0"/>
              <a:t> </a:t>
            </a:r>
            <a:endParaRPr lang="fr-FR" dirty="0"/>
          </a:p>
        </p:txBody>
      </p:sp>
    </p:spTree>
    <p:extLst>
      <p:ext uri="{BB962C8B-B14F-4D97-AF65-F5344CB8AC3E}">
        <p14:creationId xmlns:p14="http://schemas.microsoft.com/office/powerpoint/2010/main" val="2853289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376282"/>
            <a:ext cx="8911687" cy="632122"/>
          </a:xfrm>
        </p:spPr>
        <p:txBody>
          <a:bodyPr>
            <a:normAutofit fontScale="90000"/>
          </a:bodyPr>
          <a:lstStyle/>
          <a:p>
            <a:r>
              <a:rPr lang="it-IT" dirty="0" err="1" smtClean="0"/>
              <a:t>Hytpohèses</a:t>
            </a:r>
            <a:endParaRPr lang="fr-FR" dirty="0"/>
          </a:p>
        </p:txBody>
      </p:sp>
      <p:sp>
        <p:nvSpPr>
          <p:cNvPr id="3" name="Segnaposto contenuto 2"/>
          <p:cNvSpPr>
            <a:spLocks noGrp="1"/>
          </p:cNvSpPr>
          <p:nvPr>
            <p:ph idx="1"/>
          </p:nvPr>
        </p:nvSpPr>
        <p:spPr>
          <a:xfrm>
            <a:off x="2001168" y="2333516"/>
            <a:ext cx="5997695" cy="4392023"/>
          </a:xfrm>
        </p:spPr>
        <p:txBody>
          <a:bodyPr>
            <a:normAutofit/>
          </a:bodyPr>
          <a:lstStyle/>
          <a:p>
            <a:pPr marL="0" indent="0">
              <a:buNone/>
            </a:pPr>
            <a:r>
              <a:rPr lang="it-IT" i="1" dirty="0" err="1" smtClean="0"/>
              <a:t>Pourquoi</a:t>
            </a:r>
            <a:r>
              <a:rPr lang="it-IT" i="1" dirty="0" smtClean="0"/>
              <a:t> ? </a:t>
            </a:r>
          </a:p>
          <a:p>
            <a:pPr marL="0" indent="0">
              <a:buNone/>
            </a:pPr>
            <a:endParaRPr lang="it-IT" i="1" dirty="0"/>
          </a:p>
          <a:p>
            <a:r>
              <a:rPr lang="it-IT" sz="1600" dirty="0" smtClean="0"/>
              <a:t>Elle s’</a:t>
            </a:r>
            <a:r>
              <a:rPr lang="it-IT" sz="1600" dirty="0" err="1" smtClean="0"/>
              <a:t>inscrit</a:t>
            </a:r>
            <a:r>
              <a:rPr lang="it-IT" sz="1600" dirty="0" smtClean="0"/>
              <a:t> </a:t>
            </a:r>
            <a:r>
              <a:rPr lang="it-IT" sz="1600" dirty="0" err="1" smtClean="0"/>
              <a:t>dans</a:t>
            </a:r>
            <a:r>
              <a:rPr lang="it-IT" sz="1600" dirty="0" smtClean="0"/>
              <a:t> une </a:t>
            </a:r>
            <a:r>
              <a:rPr lang="it-IT" sz="1600" b="1" dirty="0" err="1" smtClean="0"/>
              <a:t>dimension</a:t>
            </a:r>
            <a:r>
              <a:rPr lang="it-IT" sz="1600" b="1" dirty="0" smtClean="0"/>
              <a:t> </a:t>
            </a:r>
            <a:r>
              <a:rPr lang="it-IT" sz="1600" b="1" dirty="0" err="1" smtClean="0"/>
              <a:t>conflictuelle</a:t>
            </a:r>
            <a:r>
              <a:rPr lang="it-IT" sz="1600" b="1" dirty="0" smtClean="0"/>
              <a:t>  </a:t>
            </a:r>
          </a:p>
          <a:p>
            <a:pPr>
              <a:buFont typeface="Arial" panose="020B0604020202020204" pitchFamily="34" charset="0"/>
              <a:buChar char="•"/>
            </a:pPr>
            <a:r>
              <a:rPr lang="it-IT" sz="1600" dirty="0" err="1" smtClean="0"/>
              <a:t>Dans</a:t>
            </a:r>
            <a:r>
              <a:rPr lang="it-IT" sz="1600" dirty="0" smtClean="0"/>
              <a:t> la relation </a:t>
            </a:r>
            <a:r>
              <a:rPr lang="it-IT" sz="1600" dirty="0" err="1" smtClean="0"/>
              <a:t>épistolaire</a:t>
            </a:r>
            <a:r>
              <a:rPr lang="it-IT" sz="1600" dirty="0" smtClean="0"/>
              <a:t> (</a:t>
            </a:r>
            <a:r>
              <a:rPr lang="it-IT" sz="1600" dirty="0" err="1" smtClean="0"/>
              <a:t>rapports</a:t>
            </a:r>
            <a:r>
              <a:rPr lang="it-IT" sz="1600" dirty="0" smtClean="0"/>
              <a:t> de </a:t>
            </a:r>
            <a:r>
              <a:rPr lang="it-IT" sz="1600" dirty="0" err="1" smtClean="0"/>
              <a:t>place</a:t>
            </a:r>
            <a:r>
              <a:rPr lang="it-IT" sz="1600" dirty="0" smtClean="0"/>
              <a:t>)</a:t>
            </a:r>
          </a:p>
          <a:p>
            <a:pPr>
              <a:buFont typeface="Arial" panose="020B0604020202020204" pitchFamily="34" charset="0"/>
              <a:buChar char="•"/>
            </a:pPr>
            <a:r>
              <a:rPr lang="it-IT" sz="1600" dirty="0" err="1" smtClean="0"/>
              <a:t>Dans</a:t>
            </a:r>
            <a:r>
              <a:rPr lang="it-IT" sz="1600" dirty="0" smtClean="0"/>
              <a:t> l’</a:t>
            </a:r>
            <a:r>
              <a:rPr lang="it-IT" sz="1600" dirty="0" err="1" smtClean="0"/>
              <a:t>interdiscours</a:t>
            </a:r>
            <a:r>
              <a:rPr lang="it-IT" sz="1600" dirty="0" smtClean="0"/>
              <a:t> (</a:t>
            </a:r>
            <a:r>
              <a:rPr lang="it-IT" sz="1600" dirty="0" err="1" smtClean="0"/>
              <a:t>autorité</a:t>
            </a:r>
            <a:r>
              <a:rPr lang="it-IT" sz="1600" dirty="0" smtClean="0"/>
              <a:t> </a:t>
            </a:r>
            <a:r>
              <a:rPr lang="it-IT" sz="1600" dirty="0" err="1" smtClean="0"/>
              <a:t>militaire</a:t>
            </a:r>
            <a:r>
              <a:rPr lang="it-IT" sz="1600" dirty="0" smtClean="0"/>
              <a:t>, </a:t>
            </a:r>
            <a:r>
              <a:rPr lang="it-IT" sz="1600" dirty="0" err="1" smtClean="0"/>
              <a:t>les</a:t>
            </a:r>
            <a:r>
              <a:rPr lang="it-IT" sz="1600" dirty="0" smtClean="0"/>
              <a:t> </a:t>
            </a:r>
            <a:r>
              <a:rPr lang="it-IT" sz="1600" dirty="0" err="1" smtClean="0"/>
              <a:t>faits</a:t>
            </a:r>
            <a:r>
              <a:rPr lang="it-IT" sz="1600" dirty="0" smtClean="0"/>
              <a:t>, </a:t>
            </a:r>
            <a:r>
              <a:rPr lang="it-IT" sz="1600" dirty="0" err="1" smtClean="0"/>
              <a:t>les</a:t>
            </a:r>
            <a:r>
              <a:rPr lang="it-IT" sz="1600" dirty="0" smtClean="0"/>
              <a:t> </a:t>
            </a:r>
            <a:r>
              <a:rPr lang="it-IT" sz="1600" dirty="0" err="1" smtClean="0"/>
              <a:t>dires</a:t>
            </a:r>
            <a:r>
              <a:rPr lang="it-IT" sz="1600" dirty="0" smtClean="0"/>
              <a:t> </a:t>
            </a:r>
            <a:r>
              <a:rPr lang="it-IT" sz="1600" dirty="0" err="1" smtClean="0"/>
              <a:t>autres</a:t>
            </a:r>
            <a:r>
              <a:rPr lang="it-IT" sz="1600" dirty="0" smtClean="0"/>
              <a:t>, etc.) </a:t>
            </a:r>
          </a:p>
          <a:p>
            <a:pPr marL="0" indent="0">
              <a:buNone/>
            </a:pPr>
            <a:endParaRPr lang="it-IT" sz="1600" dirty="0" smtClean="0"/>
          </a:p>
          <a:p>
            <a:r>
              <a:rPr lang="it-IT" sz="1600" dirty="0" smtClean="0"/>
              <a:t>Elle </a:t>
            </a:r>
            <a:r>
              <a:rPr lang="it-IT" sz="1600" dirty="0" err="1" smtClean="0"/>
              <a:t>permet</a:t>
            </a:r>
            <a:r>
              <a:rPr lang="it-IT" sz="1600" dirty="0" smtClean="0"/>
              <a:t> d’</a:t>
            </a:r>
            <a:r>
              <a:rPr lang="it-IT" sz="1600" dirty="0" err="1" smtClean="0"/>
              <a:t>effectuer</a:t>
            </a:r>
            <a:r>
              <a:rPr lang="it-IT" sz="1600" dirty="0" smtClean="0"/>
              <a:t> </a:t>
            </a:r>
            <a:r>
              <a:rPr lang="it-IT" sz="1600" dirty="0" err="1" smtClean="0"/>
              <a:t>des</a:t>
            </a:r>
            <a:r>
              <a:rPr lang="it-IT" sz="1600" dirty="0" smtClean="0"/>
              <a:t> </a:t>
            </a:r>
            <a:r>
              <a:rPr lang="it-IT" sz="1600" b="1" dirty="0" err="1" smtClean="0"/>
              <a:t>actes</a:t>
            </a:r>
            <a:r>
              <a:rPr lang="it-IT" sz="1600" b="1" dirty="0" smtClean="0"/>
              <a:t> de </a:t>
            </a:r>
            <a:r>
              <a:rPr lang="it-IT" sz="1600" b="1" dirty="0" err="1" smtClean="0"/>
              <a:t>discours</a:t>
            </a:r>
            <a:r>
              <a:rPr lang="it-IT" sz="1600" b="1" dirty="0" smtClean="0"/>
              <a:t> </a:t>
            </a:r>
            <a:r>
              <a:rPr lang="it-IT" sz="1600" dirty="0" smtClean="0"/>
              <a:t>dont la </a:t>
            </a:r>
            <a:r>
              <a:rPr lang="it-IT" sz="1600" b="1" dirty="0" smtClean="0"/>
              <a:t>force </a:t>
            </a:r>
            <a:r>
              <a:rPr lang="it-IT" sz="1600" b="1" dirty="0" err="1" smtClean="0"/>
              <a:t>illocutoire</a:t>
            </a:r>
            <a:r>
              <a:rPr lang="it-IT" sz="1600" b="1" dirty="0" smtClean="0"/>
              <a:t> </a:t>
            </a:r>
            <a:r>
              <a:rPr lang="it-IT" sz="1600" dirty="0" smtClean="0"/>
              <a:t>est </a:t>
            </a:r>
            <a:r>
              <a:rPr lang="it-IT" sz="1600" dirty="0" err="1" smtClean="0"/>
              <a:t>variable</a:t>
            </a:r>
            <a:r>
              <a:rPr lang="it-IT" sz="1600" dirty="0" smtClean="0"/>
              <a:t> et </a:t>
            </a:r>
            <a:r>
              <a:rPr lang="it-IT" sz="1600" dirty="0" err="1" smtClean="0"/>
              <a:t>demande</a:t>
            </a:r>
            <a:r>
              <a:rPr lang="it-IT" sz="1600" dirty="0" smtClean="0"/>
              <a:t> </a:t>
            </a:r>
            <a:r>
              <a:rPr lang="it-IT" sz="1600" dirty="0" err="1" smtClean="0"/>
              <a:t>aux</a:t>
            </a:r>
            <a:r>
              <a:rPr lang="it-IT" sz="1600" dirty="0" smtClean="0"/>
              <a:t> </a:t>
            </a:r>
            <a:r>
              <a:rPr lang="it-IT" sz="1600" dirty="0" err="1" smtClean="0"/>
              <a:t>destinataires</a:t>
            </a:r>
            <a:r>
              <a:rPr lang="it-IT" sz="1600" dirty="0" smtClean="0"/>
              <a:t> un </a:t>
            </a:r>
            <a:r>
              <a:rPr lang="it-IT" sz="1600" dirty="0" err="1" smtClean="0"/>
              <a:t>effort</a:t>
            </a:r>
            <a:r>
              <a:rPr lang="it-IT" sz="1600" dirty="0" smtClean="0"/>
              <a:t> d’</a:t>
            </a:r>
            <a:r>
              <a:rPr lang="it-IT" sz="1600" dirty="0" err="1" smtClean="0"/>
              <a:t>interprétation</a:t>
            </a:r>
            <a:r>
              <a:rPr lang="it-IT" sz="1600" dirty="0" smtClean="0"/>
              <a:t> pour </a:t>
            </a:r>
            <a:r>
              <a:rPr lang="it-IT" sz="1600" dirty="0" err="1" smtClean="0"/>
              <a:t>aller</a:t>
            </a:r>
            <a:r>
              <a:rPr lang="it-IT" sz="1600" dirty="0" smtClean="0"/>
              <a:t> </a:t>
            </a:r>
            <a:r>
              <a:rPr lang="it-IT" sz="1600" dirty="0" err="1" smtClean="0"/>
              <a:t>au-delà</a:t>
            </a:r>
            <a:r>
              <a:rPr lang="it-IT" sz="1600" dirty="0" smtClean="0"/>
              <a:t> </a:t>
            </a:r>
            <a:r>
              <a:rPr lang="it-IT" sz="1600" dirty="0" err="1" smtClean="0"/>
              <a:t>du</a:t>
            </a:r>
            <a:r>
              <a:rPr lang="it-IT" sz="1600" dirty="0" smtClean="0"/>
              <a:t> non </a:t>
            </a:r>
            <a:r>
              <a:rPr lang="it-IT" sz="1600" dirty="0" err="1" smtClean="0"/>
              <a:t>dit</a:t>
            </a:r>
            <a:r>
              <a:rPr lang="it-IT" sz="1600" dirty="0" smtClean="0"/>
              <a:t>. </a:t>
            </a:r>
          </a:p>
          <a:p>
            <a:endParaRPr lang="fr-FR" dirty="0"/>
          </a:p>
        </p:txBody>
      </p:sp>
      <p:sp>
        <p:nvSpPr>
          <p:cNvPr id="4" name="Rettangolo 3"/>
          <p:cNvSpPr/>
          <p:nvPr/>
        </p:nvSpPr>
        <p:spPr>
          <a:xfrm>
            <a:off x="8400517" y="2555548"/>
            <a:ext cx="3465868" cy="3631763"/>
          </a:xfrm>
          <a:prstGeom prst="rect">
            <a:avLst/>
          </a:prstGeom>
        </p:spPr>
        <p:txBody>
          <a:bodyPr wrap="square">
            <a:spAutoFit/>
          </a:bodyPr>
          <a:lstStyle/>
          <a:p>
            <a:endParaRPr lang="it-IT" dirty="0" smtClean="0"/>
          </a:p>
          <a:p>
            <a:endParaRPr lang="it-IT" dirty="0" smtClean="0"/>
          </a:p>
          <a:p>
            <a:endParaRPr lang="it-IT" dirty="0"/>
          </a:p>
          <a:p>
            <a:pPr marL="285750" indent="-285750">
              <a:buFont typeface="Arial" panose="020B0604020202020204" pitchFamily="34" charset="0"/>
              <a:buChar char="•"/>
            </a:pPr>
            <a:r>
              <a:rPr lang="it-IT" sz="1600" dirty="0"/>
              <a:t>Front vs </a:t>
            </a:r>
            <a:r>
              <a:rPr lang="it-IT" sz="1600" dirty="0" err="1" smtClean="0"/>
              <a:t>arrière</a:t>
            </a:r>
            <a:endParaRPr lang="it-IT" sz="1600" dirty="0" smtClean="0"/>
          </a:p>
          <a:p>
            <a:r>
              <a:rPr lang="it-IT" sz="1600" dirty="0" smtClean="0"/>
              <a:t> </a:t>
            </a:r>
            <a:endParaRPr lang="it-IT" sz="1600" dirty="0"/>
          </a:p>
          <a:p>
            <a:pPr marL="285750" indent="-285750">
              <a:buFont typeface="Arial" panose="020B0604020202020204" pitchFamily="34" charset="0"/>
              <a:buChar char="•"/>
            </a:pPr>
            <a:r>
              <a:rPr lang="fr-FR" sz="1600" dirty="0" err="1" smtClean="0"/>
              <a:t>Euphémia</a:t>
            </a:r>
            <a:r>
              <a:rPr lang="fr-FR" sz="1600" dirty="0" smtClean="0"/>
              <a:t> </a:t>
            </a:r>
            <a:r>
              <a:rPr lang="fr-FR" sz="1600" dirty="0"/>
              <a:t>vs </a:t>
            </a:r>
            <a:r>
              <a:rPr lang="fr-FR" sz="1600" dirty="0" err="1" smtClean="0"/>
              <a:t>parrhesia</a:t>
            </a:r>
            <a:r>
              <a:rPr lang="fr-FR" sz="1600" dirty="0" smtClean="0"/>
              <a:t> </a:t>
            </a:r>
            <a:endParaRPr lang="it-IT" sz="1600" dirty="0"/>
          </a:p>
          <a:p>
            <a:pPr marL="285750" indent="-285750">
              <a:buFont typeface="Arial" panose="020B0604020202020204" pitchFamily="34" charset="0"/>
              <a:buChar char="•"/>
            </a:pPr>
            <a:endParaRPr lang="it-IT" sz="1600" dirty="0" smtClean="0"/>
          </a:p>
          <a:p>
            <a:pPr marL="285750" indent="-285750">
              <a:buFont typeface="Arial" panose="020B0604020202020204" pitchFamily="34" charset="0"/>
              <a:buChar char="•"/>
            </a:pPr>
            <a:endParaRPr lang="it-IT" sz="1600" dirty="0" smtClean="0"/>
          </a:p>
          <a:p>
            <a:pPr marL="285750" indent="-285750">
              <a:buFont typeface="Arial" panose="020B0604020202020204" pitchFamily="34" charset="0"/>
              <a:buChar char="•"/>
            </a:pPr>
            <a:endParaRPr lang="it-IT" sz="1600" dirty="0" smtClean="0"/>
          </a:p>
          <a:p>
            <a:pPr marL="285750" indent="-285750">
              <a:buFont typeface="Arial" panose="020B0604020202020204" pitchFamily="34" charset="0"/>
              <a:buChar char="•"/>
            </a:pPr>
            <a:r>
              <a:rPr lang="it-IT" sz="1600" dirty="0" err="1" smtClean="0"/>
              <a:t>Mots</a:t>
            </a:r>
            <a:r>
              <a:rPr lang="it-IT" sz="1600" dirty="0" smtClean="0"/>
              <a:t> </a:t>
            </a:r>
            <a:r>
              <a:rPr lang="it-IT" sz="1600" dirty="0"/>
              <a:t>vs </a:t>
            </a:r>
            <a:r>
              <a:rPr lang="it-IT" sz="1600" dirty="0" err="1"/>
              <a:t>réalité</a:t>
            </a:r>
            <a:r>
              <a:rPr lang="it-IT" sz="1600" dirty="0"/>
              <a:t> </a:t>
            </a:r>
          </a:p>
          <a:p>
            <a:pPr marL="285750" indent="-285750">
              <a:buFont typeface="Arial" panose="020B0604020202020204" pitchFamily="34" charset="0"/>
              <a:buChar char="•"/>
            </a:pPr>
            <a:r>
              <a:rPr lang="it-IT" sz="1600" dirty="0"/>
              <a:t>Vie </a:t>
            </a:r>
            <a:r>
              <a:rPr lang="it-IT" sz="1600" i="1" dirty="0"/>
              <a:t>vs</a:t>
            </a:r>
            <a:r>
              <a:rPr lang="it-IT" sz="1600" dirty="0"/>
              <a:t> </a:t>
            </a:r>
            <a:r>
              <a:rPr lang="it-IT" sz="1600" dirty="0" err="1"/>
              <a:t>mort</a:t>
            </a:r>
            <a:endParaRPr lang="it-IT" sz="1600" dirty="0"/>
          </a:p>
          <a:p>
            <a:pPr>
              <a:buFont typeface="Arial" panose="020B0604020202020204" pitchFamily="34" charset="0"/>
              <a:buChar char="•"/>
            </a:pPr>
            <a:r>
              <a:rPr lang="it-IT" sz="1600" dirty="0" smtClean="0"/>
              <a:t>    </a:t>
            </a:r>
            <a:r>
              <a:rPr lang="it-IT" sz="1600" dirty="0" err="1" smtClean="0"/>
              <a:t>Impossibilité</a:t>
            </a:r>
            <a:r>
              <a:rPr lang="it-IT" sz="1600" dirty="0" smtClean="0"/>
              <a:t> </a:t>
            </a:r>
            <a:r>
              <a:rPr lang="it-IT" sz="1600" dirty="0"/>
              <a:t>de dire </a:t>
            </a:r>
            <a:r>
              <a:rPr lang="it-IT" sz="1600" i="1" dirty="0"/>
              <a:t>vs</a:t>
            </a:r>
            <a:r>
              <a:rPr lang="it-IT" sz="1600" dirty="0"/>
              <a:t> </a:t>
            </a:r>
            <a:r>
              <a:rPr lang="it-IT" sz="1600" dirty="0" err="1"/>
              <a:t>nécessité</a:t>
            </a:r>
            <a:r>
              <a:rPr lang="it-IT" sz="1600" dirty="0"/>
              <a:t> de </a:t>
            </a:r>
            <a:r>
              <a:rPr lang="it-IT" sz="1600" dirty="0" err="1"/>
              <a:t>témoigner</a:t>
            </a:r>
            <a:r>
              <a:rPr lang="it-IT" sz="1600" dirty="0"/>
              <a:t> </a:t>
            </a:r>
          </a:p>
          <a:p>
            <a:pPr>
              <a:buFont typeface="Arial" panose="020B0604020202020204" pitchFamily="34" charset="0"/>
              <a:buChar char="•"/>
            </a:pPr>
            <a:r>
              <a:rPr lang="it-IT" sz="1600" dirty="0" smtClean="0"/>
              <a:t>    </a:t>
            </a:r>
            <a:r>
              <a:rPr lang="it-IT" sz="1600" dirty="0" err="1" smtClean="0"/>
              <a:t>Soldats</a:t>
            </a:r>
            <a:r>
              <a:rPr lang="it-IT" sz="1600" dirty="0" smtClean="0"/>
              <a:t> </a:t>
            </a:r>
            <a:r>
              <a:rPr lang="it-IT" sz="1600" dirty="0"/>
              <a:t>vs </a:t>
            </a:r>
            <a:r>
              <a:rPr lang="it-IT" sz="1600" dirty="0" err="1" smtClean="0"/>
              <a:t>officiels</a:t>
            </a:r>
            <a:r>
              <a:rPr lang="it-IT" sz="1600" dirty="0" smtClean="0"/>
              <a:t> et presse</a:t>
            </a:r>
            <a:endParaRPr lang="it-IT" sz="1600" dirty="0"/>
          </a:p>
        </p:txBody>
      </p:sp>
      <p:sp>
        <p:nvSpPr>
          <p:cNvPr id="5" name="Rettangolo 4"/>
          <p:cNvSpPr/>
          <p:nvPr/>
        </p:nvSpPr>
        <p:spPr>
          <a:xfrm>
            <a:off x="2001168" y="1381979"/>
            <a:ext cx="5526888" cy="646331"/>
          </a:xfrm>
          <a:prstGeom prst="rect">
            <a:avLst/>
          </a:prstGeom>
          <a:solidFill>
            <a:srgbClr val="FBFEFF"/>
          </a:solid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t-IT" b="1" dirty="0">
                <a:solidFill>
                  <a:schemeClr val="dk1"/>
                </a:solidFill>
              </a:rPr>
              <a:t>La </a:t>
            </a:r>
            <a:r>
              <a:rPr lang="it-IT" b="1" dirty="0" err="1">
                <a:solidFill>
                  <a:schemeClr val="dk1"/>
                </a:solidFill>
              </a:rPr>
              <a:t>représentation</a:t>
            </a:r>
            <a:r>
              <a:rPr lang="it-IT" b="1" dirty="0">
                <a:solidFill>
                  <a:schemeClr val="dk1"/>
                </a:solidFill>
              </a:rPr>
              <a:t> </a:t>
            </a:r>
            <a:r>
              <a:rPr lang="it-IT" b="1" dirty="0" err="1">
                <a:solidFill>
                  <a:schemeClr val="dk1"/>
                </a:solidFill>
              </a:rPr>
              <a:t>du</a:t>
            </a:r>
            <a:r>
              <a:rPr lang="it-IT" b="1" dirty="0">
                <a:solidFill>
                  <a:schemeClr val="dk1"/>
                </a:solidFill>
              </a:rPr>
              <a:t> </a:t>
            </a:r>
            <a:r>
              <a:rPr lang="it-IT" b="1" dirty="0" err="1">
                <a:solidFill>
                  <a:schemeClr val="dk1"/>
                </a:solidFill>
              </a:rPr>
              <a:t>silence</a:t>
            </a:r>
            <a:r>
              <a:rPr lang="it-IT" b="1" dirty="0">
                <a:solidFill>
                  <a:schemeClr val="dk1"/>
                </a:solidFill>
              </a:rPr>
              <a:t> se </a:t>
            </a:r>
            <a:r>
              <a:rPr lang="it-IT" b="1" dirty="0" err="1">
                <a:solidFill>
                  <a:schemeClr val="dk1"/>
                </a:solidFill>
              </a:rPr>
              <a:t>construit</a:t>
            </a:r>
            <a:r>
              <a:rPr lang="it-IT" b="1" dirty="0">
                <a:solidFill>
                  <a:schemeClr val="dk1"/>
                </a:solidFill>
              </a:rPr>
              <a:t> </a:t>
            </a:r>
            <a:r>
              <a:rPr lang="it-IT" b="1" dirty="0" err="1">
                <a:solidFill>
                  <a:schemeClr val="dk1"/>
                </a:solidFill>
              </a:rPr>
              <a:t>dans</a:t>
            </a:r>
            <a:r>
              <a:rPr lang="it-IT" b="1" dirty="0">
                <a:solidFill>
                  <a:schemeClr val="dk1"/>
                </a:solidFill>
              </a:rPr>
              <a:t> </a:t>
            </a:r>
            <a:r>
              <a:rPr lang="it-IT" b="1" dirty="0" err="1">
                <a:solidFill>
                  <a:schemeClr val="dk1"/>
                </a:solidFill>
              </a:rPr>
              <a:t>les</a:t>
            </a:r>
            <a:r>
              <a:rPr lang="it-IT" b="1" dirty="0">
                <a:solidFill>
                  <a:schemeClr val="dk1"/>
                </a:solidFill>
              </a:rPr>
              <a:t> </a:t>
            </a:r>
            <a:r>
              <a:rPr lang="it-IT" b="1" dirty="0" err="1">
                <a:solidFill>
                  <a:schemeClr val="dk1"/>
                </a:solidFill>
              </a:rPr>
              <a:t>lettres</a:t>
            </a:r>
            <a:r>
              <a:rPr lang="it-IT" b="1" dirty="0">
                <a:solidFill>
                  <a:schemeClr val="dk1"/>
                </a:solidFill>
              </a:rPr>
              <a:t> </a:t>
            </a:r>
            <a:r>
              <a:rPr lang="it-IT" b="1" dirty="0" err="1">
                <a:solidFill>
                  <a:schemeClr val="dk1"/>
                </a:solidFill>
              </a:rPr>
              <a:t>comme</a:t>
            </a:r>
            <a:r>
              <a:rPr lang="it-IT" b="1" dirty="0">
                <a:solidFill>
                  <a:schemeClr val="dk1"/>
                </a:solidFill>
              </a:rPr>
              <a:t> </a:t>
            </a:r>
            <a:r>
              <a:rPr lang="it-IT" b="1" dirty="0" err="1">
                <a:solidFill>
                  <a:schemeClr val="dk1"/>
                </a:solidFill>
              </a:rPr>
              <a:t>enjeu</a:t>
            </a:r>
            <a:r>
              <a:rPr lang="it-IT" b="1" dirty="0">
                <a:solidFill>
                  <a:schemeClr val="dk1"/>
                </a:solidFill>
              </a:rPr>
              <a:t> </a:t>
            </a:r>
            <a:r>
              <a:rPr lang="it-IT" b="1" dirty="0" err="1">
                <a:solidFill>
                  <a:schemeClr val="dk1"/>
                </a:solidFill>
              </a:rPr>
              <a:t>discursif</a:t>
            </a:r>
            <a:r>
              <a:rPr lang="it-IT" b="1" dirty="0">
                <a:solidFill>
                  <a:schemeClr val="dk1"/>
                </a:solidFill>
              </a:rPr>
              <a:t>… </a:t>
            </a:r>
          </a:p>
        </p:txBody>
      </p:sp>
      <p:sp>
        <p:nvSpPr>
          <p:cNvPr id="6" name="Rettangolo 5"/>
          <p:cNvSpPr/>
          <p:nvPr/>
        </p:nvSpPr>
        <p:spPr>
          <a:xfrm>
            <a:off x="8400517" y="1779858"/>
            <a:ext cx="3515226" cy="646331"/>
          </a:xfrm>
          <a:prstGeom prst="rect">
            <a:avLst/>
          </a:prstGeom>
          <a:solidFill>
            <a:srgbClr val="FBFEFF"/>
          </a:solid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t-IT" b="1" dirty="0">
                <a:solidFill>
                  <a:schemeClr val="dk1"/>
                </a:solidFill>
              </a:rPr>
              <a:t>…</a:t>
            </a:r>
            <a:r>
              <a:rPr lang="it-IT" b="1" dirty="0" err="1">
                <a:solidFill>
                  <a:schemeClr val="dk1"/>
                </a:solidFill>
              </a:rPr>
              <a:t>fondé</a:t>
            </a:r>
            <a:r>
              <a:rPr lang="it-IT" b="1" dirty="0">
                <a:solidFill>
                  <a:schemeClr val="dk1"/>
                </a:solidFill>
              </a:rPr>
              <a:t> </a:t>
            </a:r>
            <a:r>
              <a:rPr lang="it-IT" b="1" dirty="0" err="1">
                <a:solidFill>
                  <a:schemeClr val="dk1"/>
                </a:solidFill>
              </a:rPr>
              <a:t>sur</a:t>
            </a:r>
            <a:r>
              <a:rPr lang="it-IT" b="1" dirty="0">
                <a:solidFill>
                  <a:schemeClr val="dk1"/>
                </a:solidFill>
              </a:rPr>
              <a:t> </a:t>
            </a:r>
            <a:r>
              <a:rPr lang="it-IT" b="1" dirty="0" err="1">
                <a:solidFill>
                  <a:schemeClr val="dk1"/>
                </a:solidFill>
              </a:rPr>
              <a:t>des</a:t>
            </a:r>
            <a:r>
              <a:rPr lang="it-IT" b="1" dirty="0">
                <a:solidFill>
                  <a:schemeClr val="dk1"/>
                </a:solidFill>
              </a:rPr>
              <a:t> </a:t>
            </a:r>
            <a:r>
              <a:rPr lang="it-IT" b="1" dirty="0" err="1">
                <a:solidFill>
                  <a:schemeClr val="dk1"/>
                </a:solidFill>
              </a:rPr>
              <a:t>couples</a:t>
            </a:r>
            <a:r>
              <a:rPr lang="it-IT" b="1" dirty="0">
                <a:solidFill>
                  <a:schemeClr val="dk1"/>
                </a:solidFill>
              </a:rPr>
              <a:t> </a:t>
            </a:r>
            <a:r>
              <a:rPr lang="it-IT" b="1" dirty="0" err="1">
                <a:solidFill>
                  <a:schemeClr val="dk1"/>
                </a:solidFill>
              </a:rPr>
              <a:t>antonymiques</a:t>
            </a:r>
            <a:r>
              <a:rPr lang="it-IT" b="1" dirty="0">
                <a:solidFill>
                  <a:schemeClr val="dk1"/>
                </a:solidFill>
              </a:rPr>
              <a:t> </a:t>
            </a:r>
            <a:r>
              <a:rPr lang="it-IT" b="1" dirty="0" err="1">
                <a:solidFill>
                  <a:schemeClr val="dk1"/>
                </a:solidFill>
              </a:rPr>
              <a:t>variés</a:t>
            </a:r>
            <a:r>
              <a:rPr lang="it-IT" b="1" dirty="0">
                <a:solidFill>
                  <a:schemeClr val="dk1"/>
                </a:solidFill>
              </a:rPr>
              <a:t> :</a:t>
            </a:r>
          </a:p>
        </p:txBody>
      </p:sp>
    </p:spTree>
    <p:extLst>
      <p:ext uri="{BB962C8B-B14F-4D97-AF65-F5344CB8AC3E}">
        <p14:creationId xmlns:p14="http://schemas.microsoft.com/office/powerpoint/2010/main" val="1415825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7825" y="171183"/>
            <a:ext cx="8911687" cy="1280890"/>
          </a:xfrm>
        </p:spPr>
        <p:txBody>
          <a:bodyPr/>
          <a:lstStyle/>
          <a:p>
            <a:r>
              <a:rPr lang="it-IT" dirty="0" err="1" smtClean="0"/>
              <a:t>Dénoncer</a:t>
            </a:r>
            <a:r>
              <a:rPr lang="it-IT" dirty="0" smtClean="0"/>
              <a:t> la guerre et </a:t>
            </a:r>
            <a:r>
              <a:rPr lang="it-IT" dirty="0" err="1" smtClean="0"/>
              <a:t>les</a:t>
            </a:r>
            <a:r>
              <a:rPr lang="it-IT" dirty="0" smtClean="0"/>
              <a:t> </a:t>
            </a:r>
            <a:r>
              <a:rPr lang="it-IT" dirty="0" err="1" smtClean="0"/>
              <a:t>conditions</a:t>
            </a:r>
            <a:r>
              <a:rPr lang="it-IT" dirty="0" smtClean="0"/>
              <a:t> de vie </a:t>
            </a:r>
            <a:endParaRPr lang="fr-FR" dirty="0"/>
          </a:p>
        </p:txBody>
      </p:sp>
      <p:sp>
        <p:nvSpPr>
          <p:cNvPr id="3" name="Segnaposto contenuto 2"/>
          <p:cNvSpPr>
            <a:spLocks noGrp="1"/>
          </p:cNvSpPr>
          <p:nvPr>
            <p:ph idx="1"/>
          </p:nvPr>
        </p:nvSpPr>
        <p:spPr>
          <a:xfrm>
            <a:off x="1777361" y="1623753"/>
            <a:ext cx="6512059" cy="5078313"/>
          </a:xfrm>
        </p:spPr>
        <p:txBody>
          <a:bodyPr>
            <a:normAutofit lnSpcReduction="10000"/>
          </a:bodyPr>
          <a:lstStyle/>
          <a:p>
            <a:r>
              <a:rPr lang="fr-FR" dirty="0" smtClean="0"/>
              <a:t>Les </a:t>
            </a:r>
            <a:r>
              <a:rPr lang="fr-FR" b="1" dirty="0" smtClean="0"/>
              <a:t>mots me manquent</a:t>
            </a:r>
            <a:r>
              <a:rPr lang="fr-FR" dirty="0" smtClean="0"/>
              <a:t>, je ne me retrouve plus, je suis tout hébété pour écrire; la </a:t>
            </a:r>
            <a:r>
              <a:rPr lang="fr-FR" b="1" dirty="0" smtClean="0"/>
              <a:t>langue courante est impuissante</a:t>
            </a:r>
            <a:r>
              <a:rPr lang="fr-FR" dirty="0" smtClean="0"/>
              <a:t>. </a:t>
            </a:r>
            <a:r>
              <a:rPr lang="fr-FR" dirty="0"/>
              <a:t>C’est </a:t>
            </a:r>
            <a:r>
              <a:rPr lang="fr-FR" b="1" dirty="0">
                <a:solidFill>
                  <a:srgbClr val="00B0F0"/>
                </a:solidFill>
              </a:rPr>
              <a:t>un cauchemar atroce </a:t>
            </a:r>
            <a:r>
              <a:rPr lang="fr-FR" dirty="0" smtClean="0"/>
              <a:t>auquel je crois pas encore […] </a:t>
            </a:r>
            <a:r>
              <a:rPr lang="fr-FR" b="1" dirty="0" smtClean="0"/>
              <a:t>Je ne puis plus rien vous dire </a:t>
            </a:r>
            <a:r>
              <a:rPr lang="fr-FR" dirty="0" smtClean="0"/>
              <a:t>: </a:t>
            </a:r>
            <a:r>
              <a:rPr lang="fr-FR" b="1" dirty="0">
                <a:solidFill>
                  <a:srgbClr val="00B0F0"/>
                </a:solidFill>
              </a:rPr>
              <a:t>cette sanglante imbécillité</a:t>
            </a:r>
            <a:r>
              <a:rPr lang="fr-FR" dirty="0" smtClean="0"/>
              <a:t> vient tout anéantir  (</a:t>
            </a:r>
            <a:r>
              <a:rPr lang="fr-FR" dirty="0" err="1" smtClean="0"/>
              <a:t>Tanty</a:t>
            </a:r>
            <a:r>
              <a:rPr lang="fr-FR" dirty="0" smtClean="0"/>
              <a:t>, le 4/8/1914).</a:t>
            </a:r>
          </a:p>
          <a:p>
            <a:pPr marL="0" indent="0">
              <a:buNone/>
            </a:pPr>
            <a:endParaRPr lang="fr-FR" dirty="0" smtClean="0"/>
          </a:p>
          <a:p>
            <a:r>
              <a:rPr lang="fr-FR" b="1" dirty="0"/>
              <a:t>Tu vas croire que j’exagère, non. C'est encore en dessous de la vérité</a:t>
            </a:r>
            <a:r>
              <a:rPr lang="fr-FR" dirty="0"/>
              <a:t>. On se demande comment il se peut que l’on laisse se produire </a:t>
            </a:r>
            <a:r>
              <a:rPr lang="fr-FR" b="1" dirty="0">
                <a:solidFill>
                  <a:srgbClr val="00B0F0"/>
                </a:solidFill>
              </a:rPr>
              <a:t>de pareilles choses</a:t>
            </a:r>
            <a:r>
              <a:rPr lang="fr-FR" dirty="0"/>
              <a:t>. </a:t>
            </a:r>
            <a:r>
              <a:rPr lang="fr-FR" b="1" dirty="0">
                <a:solidFill>
                  <a:srgbClr val="7030A0"/>
                </a:solidFill>
              </a:rPr>
              <a:t>Je ne devrais peut-être pas décrire </a:t>
            </a:r>
            <a:r>
              <a:rPr lang="fr-FR" b="1" dirty="0">
                <a:solidFill>
                  <a:srgbClr val="00B0F0"/>
                </a:solidFill>
              </a:rPr>
              <a:t>ces atrocités</a:t>
            </a:r>
            <a:r>
              <a:rPr lang="fr-FR" b="1" dirty="0"/>
              <a:t>, </a:t>
            </a:r>
            <a:r>
              <a:rPr lang="fr-FR" b="1" dirty="0">
                <a:solidFill>
                  <a:srgbClr val="7030A0"/>
                </a:solidFill>
              </a:rPr>
              <a:t>mais il faut qu’on sache, on ignore </a:t>
            </a:r>
            <a:r>
              <a:rPr lang="fr-FR" b="1" dirty="0">
                <a:solidFill>
                  <a:srgbClr val="00B0F0"/>
                </a:solidFill>
              </a:rPr>
              <a:t>la</a:t>
            </a:r>
            <a:r>
              <a:rPr lang="fr-FR" b="1" dirty="0"/>
              <a:t> </a:t>
            </a:r>
            <a:r>
              <a:rPr lang="fr-FR" b="1" dirty="0">
                <a:solidFill>
                  <a:srgbClr val="00B0F0"/>
                </a:solidFill>
              </a:rPr>
              <a:t>vérité trop brutale </a:t>
            </a:r>
            <a:r>
              <a:rPr lang="fr-FR" dirty="0"/>
              <a:t>(</a:t>
            </a:r>
            <a:r>
              <a:rPr lang="fr-FR" dirty="0" err="1"/>
              <a:t>Pigeard</a:t>
            </a:r>
            <a:r>
              <a:rPr lang="fr-FR" dirty="0"/>
              <a:t> R., le </a:t>
            </a:r>
            <a:r>
              <a:rPr lang="fr-FR" dirty="0" smtClean="0"/>
              <a:t>27/08/1916) </a:t>
            </a:r>
          </a:p>
          <a:p>
            <a:endParaRPr lang="fr-FR" dirty="0"/>
          </a:p>
          <a:p>
            <a:pPr marL="285750" indent="-285750"/>
            <a:r>
              <a:rPr lang="fr-FR" dirty="0"/>
              <a:t>Pardonnez-moi de me plaindre, mais ce coup-ci j'y suis obligé car </a:t>
            </a:r>
            <a:r>
              <a:rPr lang="fr-FR" b="1" dirty="0">
                <a:solidFill>
                  <a:srgbClr val="00B0F0"/>
                </a:solidFill>
              </a:rPr>
              <a:t>c'est</a:t>
            </a:r>
            <a:r>
              <a:rPr lang="fr-FR" dirty="0"/>
              <a:t> </a:t>
            </a:r>
            <a:r>
              <a:rPr lang="fr-FR" b="1" dirty="0">
                <a:solidFill>
                  <a:srgbClr val="00B0F0"/>
                </a:solidFill>
              </a:rPr>
              <a:t>une chose </a:t>
            </a:r>
            <a:r>
              <a:rPr lang="fr-FR" dirty="0"/>
              <a:t>au-dessus de l'imagination, </a:t>
            </a:r>
            <a:r>
              <a:rPr lang="fr-FR" b="1" dirty="0"/>
              <a:t>c'est à ne pas pouvoir dire</a:t>
            </a:r>
            <a:r>
              <a:rPr lang="fr-FR" dirty="0"/>
              <a:t>. (Gilles, p. 93)</a:t>
            </a:r>
            <a:endParaRPr lang="it-IT" dirty="0"/>
          </a:p>
          <a:p>
            <a:pPr marL="285750" indent="-285750"/>
            <a:endParaRPr lang="fr-FR" dirty="0"/>
          </a:p>
        </p:txBody>
      </p:sp>
      <p:sp>
        <p:nvSpPr>
          <p:cNvPr id="4" name="CasellaDiTesto 3"/>
          <p:cNvSpPr txBox="1"/>
          <p:nvPr/>
        </p:nvSpPr>
        <p:spPr>
          <a:xfrm>
            <a:off x="8947447" y="1628000"/>
            <a:ext cx="3042303" cy="5047536"/>
          </a:xfrm>
          <a:prstGeom prst="rect">
            <a:avLst/>
          </a:prstGeom>
          <a:noFill/>
        </p:spPr>
        <p:txBody>
          <a:bodyPr wrap="square" rtlCol="0">
            <a:spAutoFit/>
          </a:bodyPr>
          <a:lstStyle/>
          <a:p>
            <a:r>
              <a:rPr lang="it-IT" sz="1600" dirty="0" err="1" smtClean="0"/>
              <a:t>Manque</a:t>
            </a:r>
            <a:r>
              <a:rPr lang="it-IT" sz="1600" dirty="0" smtClean="0"/>
              <a:t> de </a:t>
            </a:r>
            <a:r>
              <a:rPr lang="it-IT" sz="1600" dirty="0" err="1" smtClean="0"/>
              <a:t>mots</a:t>
            </a:r>
            <a:r>
              <a:rPr lang="it-IT" sz="1600" dirty="0" smtClean="0"/>
              <a:t> pour </a:t>
            </a:r>
            <a:r>
              <a:rPr lang="it-IT" sz="1600" dirty="0" err="1" smtClean="0"/>
              <a:t>décrire</a:t>
            </a:r>
            <a:r>
              <a:rPr lang="it-IT" sz="1600" dirty="0" smtClean="0"/>
              <a:t> l’</a:t>
            </a:r>
            <a:r>
              <a:rPr lang="it-IT" sz="1600" dirty="0" err="1" smtClean="0"/>
              <a:t>expérience</a:t>
            </a:r>
            <a:r>
              <a:rPr lang="it-IT" sz="1600" dirty="0" smtClean="0"/>
              <a:t> </a:t>
            </a:r>
          </a:p>
          <a:p>
            <a:endParaRPr lang="it-IT" sz="1600" dirty="0"/>
          </a:p>
          <a:p>
            <a:r>
              <a:rPr lang="it-IT" sz="1600" dirty="0" err="1" smtClean="0"/>
              <a:t>Impuissance</a:t>
            </a:r>
            <a:r>
              <a:rPr lang="it-IT" sz="1600" dirty="0" smtClean="0"/>
              <a:t> de la langue face à la </a:t>
            </a:r>
            <a:r>
              <a:rPr lang="it-IT" sz="1600" dirty="0" err="1" smtClean="0"/>
              <a:t>réalité</a:t>
            </a:r>
            <a:r>
              <a:rPr lang="it-IT" sz="1600" dirty="0" smtClean="0"/>
              <a:t> </a:t>
            </a:r>
          </a:p>
          <a:p>
            <a:endParaRPr lang="it-IT" sz="1600" dirty="0"/>
          </a:p>
          <a:p>
            <a:r>
              <a:rPr lang="it-IT" sz="1600" dirty="0" err="1" smtClean="0">
                <a:solidFill>
                  <a:srgbClr val="00B0F0"/>
                </a:solidFill>
              </a:rPr>
              <a:t>Dénominations</a:t>
            </a:r>
            <a:r>
              <a:rPr lang="it-IT" sz="1600" dirty="0" smtClean="0">
                <a:solidFill>
                  <a:srgbClr val="00B0F0"/>
                </a:solidFill>
              </a:rPr>
              <a:t> de l’</a:t>
            </a:r>
            <a:r>
              <a:rPr lang="it-IT" sz="1600" dirty="0" err="1" smtClean="0">
                <a:solidFill>
                  <a:srgbClr val="00B0F0"/>
                </a:solidFill>
              </a:rPr>
              <a:t>expérience</a:t>
            </a:r>
            <a:r>
              <a:rPr lang="it-IT" sz="1600" dirty="0" smtClean="0">
                <a:solidFill>
                  <a:srgbClr val="00B0F0"/>
                </a:solidFill>
              </a:rPr>
              <a:t> </a:t>
            </a:r>
            <a:r>
              <a:rPr lang="it-IT" sz="1600" dirty="0" smtClean="0"/>
              <a:t>: </a:t>
            </a:r>
          </a:p>
          <a:p>
            <a:r>
              <a:rPr lang="it-IT" sz="1600" dirty="0" err="1"/>
              <a:t>Démonstratifs</a:t>
            </a:r>
            <a:r>
              <a:rPr lang="it-IT" sz="1600" dirty="0"/>
              <a:t> et </a:t>
            </a:r>
            <a:r>
              <a:rPr lang="it-IT" sz="1600" dirty="0" err="1"/>
              <a:t>constructions</a:t>
            </a:r>
            <a:r>
              <a:rPr lang="it-IT" sz="1600" dirty="0"/>
              <a:t> </a:t>
            </a:r>
            <a:r>
              <a:rPr lang="it-IT" sz="1600" dirty="0" err="1"/>
              <a:t>présentatives</a:t>
            </a:r>
            <a:r>
              <a:rPr lang="it-IT" sz="1600" dirty="0"/>
              <a:t> </a:t>
            </a:r>
            <a:endParaRPr lang="it-IT" sz="1600" dirty="0" smtClean="0"/>
          </a:p>
          <a:p>
            <a:endParaRPr lang="it-IT" sz="1600" dirty="0"/>
          </a:p>
          <a:p>
            <a:r>
              <a:rPr lang="it-IT" sz="1600" dirty="0" err="1" smtClean="0"/>
              <a:t>Recours</a:t>
            </a:r>
            <a:r>
              <a:rPr lang="it-IT" sz="1600" dirty="0" smtClean="0"/>
              <a:t> à </a:t>
            </a:r>
            <a:r>
              <a:rPr lang="it-IT" sz="1600" dirty="0" err="1" smtClean="0"/>
              <a:t>des</a:t>
            </a:r>
            <a:r>
              <a:rPr lang="it-IT" sz="1600" dirty="0" smtClean="0"/>
              <a:t> </a:t>
            </a:r>
            <a:r>
              <a:rPr lang="it-IT" sz="1600" dirty="0" err="1" smtClean="0"/>
              <a:t>mots</a:t>
            </a:r>
            <a:r>
              <a:rPr lang="it-IT" sz="1600" dirty="0" smtClean="0"/>
              <a:t> </a:t>
            </a:r>
            <a:r>
              <a:rPr lang="it-IT" sz="1600" dirty="0" err="1" smtClean="0"/>
              <a:t>vagues</a:t>
            </a:r>
            <a:r>
              <a:rPr lang="it-IT" sz="1600" dirty="0" smtClean="0"/>
              <a:t>, </a:t>
            </a:r>
            <a:r>
              <a:rPr lang="it-IT" sz="1600" dirty="0" err="1" smtClean="0"/>
              <a:t>Hyperboles</a:t>
            </a:r>
            <a:r>
              <a:rPr lang="it-IT" sz="1600" dirty="0" smtClean="0"/>
              <a:t> </a:t>
            </a:r>
            <a:r>
              <a:rPr lang="it-IT" sz="1600" dirty="0" err="1" smtClean="0"/>
              <a:t>trahissant</a:t>
            </a:r>
            <a:r>
              <a:rPr lang="it-IT" sz="1600" dirty="0" smtClean="0"/>
              <a:t> un </a:t>
            </a:r>
            <a:r>
              <a:rPr lang="it-IT" sz="1600" dirty="0" err="1"/>
              <a:t>regard</a:t>
            </a:r>
            <a:r>
              <a:rPr lang="it-IT" sz="1600" dirty="0"/>
              <a:t> </a:t>
            </a:r>
            <a:r>
              <a:rPr lang="it-IT" sz="1600" dirty="0" err="1"/>
              <a:t>critique</a:t>
            </a:r>
            <a:r>
              <a:rPr lang="it-IT" sz="1600" dirty="0"/>
              <a:t> </a:t>
            </a:r>
            <a:r>
              <a:rPr lang="it-IT" sz="1600" dirty="0" err="1"/>
              <a:t>sur</a:t>
            </a:r>
            <a:r>
              <a:rPr lang="it-IT" sz="1600" dirty="0"/>
              <a:t> la guerre</a:t>
            </a:r>
          </a:p>
          <a:p>
            <a:endParaRPr lang="it-IT" sz="1600" dirty="0" smtClean="0"/>
          </a:p>
          <a:p>
            <a:r>
              <a:rPr lang="it-IT" sz="1600" dirty="0" err="1" smtClean="0"/>
              <a:t>Conflit</a:t>
            </a:r>
            <a:r>
              <a:rPr lang="it-IT" sz="1600" dirty="0" smtClean="0"/>
              <a:t> </a:t>
            </a:r>
            <a:r>
              <a:rPr lang="it-IT" sz="1600" dirty="0" err="1" smtClean="0"/>
              <a:t>entre</a:t>
            </a:r>
            <a:r>
              <a:rPr lang="it-IT" sz="1600" dirty="0" smtClean="0"/>
              <a:t> </a:t>
            </a:r>
            <a:r>
              <a:rPr lang="it-IT" sz="1600" dirty="0" err="1" smtClean="0"/>
              <a:t>mots</a:t>
            </a:r>
            <a:r>
              <a:rPr lang="it-IT" sz="1600" dirty="0" smtClean="0"/>
              <a:t> et </a:t>
            </a:r>
            <a:r>
              <a:rPr lang="it-IT" sz="1600" dirty="0" err="1" smtClean="0"/>
              <a:t>réalité</a:t>
            </a:r>
            <a:r>
              <a:rPr lang="it-IT" sz="1600" dirty="0" smtClean="0"/>
              <a:t> et </a:t>
            </a:r>
            <a:r>
              <a:rPr lang="it-IT" sz="1600" dirty="0" err="1" smtClean="0"/>
              <a:t>entre</a:t>
            </a:r>
            <a:r>
              <a:rPr lang="it-IT" sz="1600" dirty="0" smtClean="0"/>
              <a:t> </a:t>
            </a:r>
            <a:r>
              <a:rPr lang="it-IT" sz="1600" b="1" dirty="0" err="1" smtClean="0">
                <a:solidFill>
                  <a:srgbClr val="7030A0"/>
                </a:solidFill>
              </a:rPr>
              <a:t>nécessité</a:t>
            </a:r>
            <a:r>
              <a:rPr lang="it-IT" sz="1600" b="1" dirty="0" smtClean="0">
                <a:solidFill>
                  <a:srgbClr val="7030A0"/>
                </a:solidFill>
              </a:rPr>
              <a:t> de </a:t>
            </a:r>
            <a:r>
              <a:rPr lang="it-IT" sz="1600" b="1" dirty="0" err="1" smtClean="0">
                <a:solidFill>
                  <a:srgbClr val="7030A0"/>
                </a:solidFill>
              </a:rPr>
              <a:t>témoigner</a:t>
            </a:r>
            <a:r>
              <a:rPr lang="it-IT" sz="1600" b="1" dirty="0" smtClean="0">
                <a:solidFill>
                  <a:srgbClr val="7030A0"/>
                </a:solidFill>
              </a:rPr>
              <a:t> et </a:t>
            </a:r>
            <a:r>
              <a:rPr lang="it-IT" sz="1600" b="1" dirty="0" err="1" smtClean="0">
                <a:solidFill>
                  <a:srgbClr val="7030A0"/>
                </a:solidFill>
              </a:rPr>
              <a:t>impossibilité</a:t>
            </a:r>
            <a:r>
              <a:rPr lang="it-IT" sz="1600" b="1" dirty="0" smtClean="0">
                <a:solidFill>
                  <a:srgbClr val="7030A0"/>
                </a:solidFill>
              </a:rPr>
              <a:t> de dire</a:t>
            </a:r>
            <a:endParaRPr lang="it-IT" sz="1600" b="1" dirty="0">
              <a:solidFill>
                <a:srgbClr val="7030A0"/>
              </a:solidFill>
            </a:endParaRPr>
          </a:p>
          <a:p>
            <a:endParaRPr lang="fr-FR" dirty="0"/>
          </a:p>
        </p:txBody>
      </p:sp>
    </p:spTree>
    <p:extLst>
      <p:ext uri="{BB962C8B-B14F-4D97-AF65-F5344CB8AC3E}">
        <p14:creationId xmlns:p14="http://schemas.microsoft.com/office/powerpoint/2010/main" val="3272198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26353" y="282278"/>
            <a:ext cx="8911687" cy="1280890"/>
          </a:xfrm>
        </p:spPr>
        <p:txBody>
          <a:bodyPr>
            <a:normAutofit fontScale="90000"/>
          </a:bodyPr>
          <a:lstStyle/>
          <a:p>
            <a:r>
              <a:rPr lang="it-IT" dirty="0" err="1"/>
              <a:t>Prendre</a:t>
            </a:r>
            <a:r>
              <a:rPr lang="it-IT" dirty="0"/>
              <a:t> </a:t>
            </a:r>
            <a:r>
              <a:rPr lang="it-IT" dirty="0" err="1"/>
              <a:t>des</a:t>
            </a:r>
            <a:r>
              <a:rPr lang="it-IT" dirty="0"/>
              <a:t> </a:t>
            </a:r>
            <a:r>
              <a:rPr lang="it-IT" dirty="0" err="1"/>
              <a:t>distances</a:t>
            </a:r>
            <a:r>
              <a:rPr lang="it-IT" dirty="0"/>
              <a:t> par </a:t>
            </a:r>
            <a:r>
              <a:rPr lang="it-IT" dirty="0" err="1"/>
              <a:t>rapport</a:t>
            </a:r>
            <a:r>
              <a:rPr lang="it-IT" dirty="0"/>
              <a:t> </a:t>
            </a:r>
            <a:r>
              <a:rPr lang="it-IT" dirty="0" err="1"/>
              <a:t>aux</a:t>
            </a:r>
            <a:r>
              <a:rPr lang="it-IT" dirty="0"/>
              <a:t> </a:t>
            </a:r>
            <a:r>
              <a:rPr lang="it-IT" dirty="0" err="1"/>
              <a:t>discours</a:t>
            </a:r>
            <a:r>
              <a:rPr lang="it-IT" dirty="0"/>
              <a:t> </a:t>
            </a:r>
            <a:r>
              <a:rPr lang="it-IT" dirty="0" err="1" smtClean="0"/>
              <a:t>officiels</a:t>
            </a:r>
            <a:r>
              <a:rPr lang="it-IT" dirty="0" smtClean="0"/>
              <a:t> (1)</a:t>
            </a:r>
            <a:r>
              <a:rPr lang="it-IT" dirty="0"/>
              <a:t/>
            </a:r>
            <a:br>
              <a:rPr lang="it-IT" dirty="0"/>
            </a:br>
            <a:endParaRPr lang="fr-FR" dirty="0"/>
          </a:p>
        </p:txBody>
      </p:sp>
      <p:sp>
        <p:nvSpPr>
          <p:cNvPr id="3" name="Segnaposto contenuto 2"/>
          <p:cNvSpPr>
            <a:spLocks noGrp="1"/>
          </p:cNvSpPr>
          <p:nvPr>
            <p:ph idx="1"/>
          </p:nvPr>
        </p:nvSpPr>
        <p:spPr>
          <a:xfrm>
            <a:off x="1042587" y="1931349"/>
            <a:ext cx="8395519" cy="4926651"/>
          </a:xfrm>
        </p:spPr>
        <p:txBody>
          <a:bodyPr>
            <a:normAutofit fontScale="92500" lnSpcReduction="20000"/>
          </a:bodyPr>
          <a:lstStyle/>
          <a:p>
            <a:r>
              <a:rPr lang="fr-FR" dirty="0"/>
              <a:t>Deux mots pour vous dire que j'ai bien reçu votre lettre contenant Le Progrès. Papa, pour l'aviateur ce n'est pas où tu me dis, et tu ne le verras pas sur </a:t>
            </a:r>
            <a:r>
              <a:rPr lang="fr-FR" b="1" dirty="0">
                <a:solidFill>
                  <a:srgbClr val="00B050"/>
                </a:solidFill>
              </a:rPr>
              <a:t>les journaux, attendu qu'on </a:t>
            </a:r>
            <a:r>
              <a:rPr lang="fr-FR" b="1" dirty="0" smtClean="0">
                <a:solidFill>
                  <a:srgbClr val="00B050"/>
                </a:solidFill>
              </a:rPr>
              <a:t>ne mentionne jamais nos pertes </a:t>
            </a:r>
            <a:r>
              <a:rPr lang="fr-FR" dirty="0" smtClean="0"/>
              <a:t>(</a:t>
            </a:r>
            <a:r>
              <a:rPr lang="fr-FR" dirty="0" err="1" smtClean="0"/>
              <a:t>Marquand</a:t>
            </a:r>
            <a:r>
              <a:rPr lang="fr-FR" dirty="0" smtClean="0"/>
              <a:t>, le 26/8/1916)</a:t>
            </a:r>
          </a:p>
          <a:p>
            <a:r>
              <a:rPr lang="it-IT" dirty="0" err="1" smtClean="0"/>
              <a:t>Deux</a:t>
            </a:r>
            <a:r>
              <a:rPr lang="it-IT" dirty="0" smtClean="0"/>
              <a:t> </a:t>
            </a:r>
            <a:r>
              <a:rPr lang="it-IT" dirty="0" err="1" smtClean="0"/>
              <a:t>Allemands</a:t>
            </a:r>
            <a:r>
              <a:rPr lang="it-IT" dirty="0" smtClean="0"/>
              <a:t> </a:t>
            </a:r>
            <a:r>
              <a:rPr lang="it-IT" dirty="0" err="1" smtClean="0"/>
              <a:t>sont</a:t>
            </a:r>
            <a:r>
              <a:rPr lang="it-IT" dirty="0" smtClean="0"/>
              <a:t> en cellule pour </a:t>
            </a:r>
            <a:r>
              <a:rPr lang="it-IT" dirty="0" err="1" smtClean="0"/>
              <a:t>espionnage</a:t>
            </a:r>
            <a:r>
              <a:rPr lang="it-IT" dirty="0" smtClean="0"/>
              <a:t> et je </a:t>
            </a:r>
            <a:r>
              <a:rPr lang="it-IT" dirty="0" err="1" smtClean="0"/>
              <a:t>reçois</a:t>
            </a:r>
            <a:r>
              <a:rPr lang="it-IT" dirty="0" smtClean="0"/>
              <a:t> </a:t>
            </a:r>
            <a:r>
              <a:rPr lang="it-IT" dirty="0" err="1" smtClean="0"/>
              <a:t>toute</a:t>
            </a:r>
            <a:r>
              <a:rPr lang="it-IT" dirty="0" smtClean="0"/>
              <a:t> la </a:t>
            </a:r>
            <a:r>
              <a:rPr lang="it-IT" dirty="0" err="1" smtClean="0"/>
              <a:t>journée</a:t>
            </a:r>
            <a:r>
              <a:rPr lang="it-IT" dirty="0" smtClean="0"/>
              <a:t> </a:t>
            </a:r>
            <a:r>
              <a:rPr lang="it-IT" dirty="0" err="1" smtClean="0"/>
              <a:t>des</a:t>
            </a:r>
            <a:r>
              <a:rPr lang="it-IT" dirty="0" smtClean="0"/>
              <a:t> </a:t>
            </a:r>
            <a:r>
              <a:rPr lang="it-IT" dirty="0" err="1" smtClean="0"/>
              <a:t>hommes</a:t>
            </a:r>
            <a:r>
              <a:rPr lang="it-IT" dirty="0" smtClean="0"/>
              <a:t> </a:t>
            </a:r>
            <a:r>
              <a:rPr lang="it-IT" dirty="0" err="1" smtClean="0"/>
              <a:t>venant</a:t>
            </a:r>
            <a:r>
              <a:rPr lang="it-IT" dirty="0" smtClean="0"/>
              <a:t> de </a:t>
            </a:r>
            <a:r>
              <a:rPr lang="it-IT" dirty="0" err="1" smtClean="0"/>
              <a:t>Belgique</a:t>
            </a:r>
            <a:r>
              <a:rPr lang="it-IT" dirty="0" smtClean="0"/>
              <a:t> pour </a:t>
            </a:r>
            <a:r>
              <a:rPr lang="it-IT" dirty="0" err="1" smtClean="0"/>
              <a:t>rejoindre</a:t>
            </a:r>
            <a:r>
              <a:rPr lang="it-IT" dirty="0" smtClean="0"/>
              <a:t> le </a:t>
            </a:r>
            <a:r>
              <a:rPr lang="it-IT" dirty="0" err="1" smtClean="0"/>
              <a:t>régiment</a:t>
            </a:r>
            <a:r>
              <a:rPr lang="it-IT" dirty="0" smtClean="0"/>
              <a:t>. C’est par </a:t>
            </a:r>
            <a:r>
              <a:rPr lang="it-IT" dirty="0" err="1" smtClean="0"/>
              <a:t>eux</a:t>
            </a:r>
            <a:r>
              <a:rPr lang="it-IT" dirty="0" smtClean="0"/>
              <a:t> </a:t>
            </a:r>
            <a:r>
              <a:rPr lang="it-IT" dirty="0" err="1" smtClean="0"/>
              <a:t>que</a:t>
            </a:r>
            <a:r>
              <a:rPr lang="it-IT" dirty="0" smtClean="0"/>
              <a:t> </a:t>
            </a:r>
            <a:r>
              <a:rPr lang="it-IT" dirty="0" err="1" smtClean="0"/>
              <a:t>nous</a:t>
            </a:r>
            <a:r>
              <a:rPr lang="it-IT" dirty="0" smtClean="0"/>
              <a:t> </a:t>
            </a:r>
            <a:r>
              <a:rPr lang="it-IT" dirty="0" err="1" smtClean="0"/>
              <a:t>avons</a:t>
            </a:r>
            <a:r>
              <a:rPr lang="it-IT" dirty="0" smtClean="0"/>
              <a:t> </a:t>
            </a:r>
            <a:r>
              <a:rPr lang="it-IT" dirty="0" err="1" smtClean="0"/>
              <a:t>des</a:t>
            </a:r>
            <a:r>
              <a:rPr lang="it-IT" dirty="0" smtClean="0"/>
              <a:t> </a:t>
            </a:r>
            <a:r>
              <a:rPr lang="it-IT" dirty="0" err="1" smtClean="0"/>
              <a:t>nouvelles</a:t>
            </a:r>
            <a:r>
              <a:rPr lang="it-IT" dirty="0" smtClean="0"/>
              <a:t> car </a:t>
            </a:r>
            <a:r>
              <a:rPr lang="it-IT" b="1" dirty="0" err="1" smtClean="0">
                <a:solidFill>
                  <a:srgbClr val="00B050"/>
                </a:solidFill>
              </a:rPr>
              <a:t>les</a:t>
            </a:r>
            <a:r>
              <a:rPr lang="it-IT" b="1" dirty="0" smtClean="0">
                <a:solidFill>
                  <a:srgbClr val="00B050"/>
                </a:solidFill>
              </a:rPr>
              <a:t> </a:t>
            </a:r>
            <a:r>
              <a:rPr lang="it-IT" b="1" dirty="0" err="1" smtClean="0">
                <a:solidFill>
                  <a:srgbClr val="00B050"/>
                </a:solidFill>
              </a:rPr>
              <a:t>journaux</a:t>
            </a:r>
            <a:r>
              <a:rPr lang="it-IT" b="1" dirty="0" smtClean="0">
                <a:solidFill>
                  <a:srgbClr val="00B050"/>
                </a:solidFill>
              </a:rPr>
              <a:t> ne </a:t>
            </a:r>
            <a:r>
              <a:rPr lang="it-IT" b="1" dirty="0" err="1" smtClean="0">
                <a:solidFill>
                  <a:srgbClr val="00B050"/>
                </a:solidFill>
              </a:rPr>
              <a:t>nous</a:t>
            </a:r>
            <a:r>
              <a:rPr lang="it-IT" b="1" dirty="0" smtClean="0">
                <a:solidFill>
                  <a:srgbClr val="00B050"/>
                </a:solidFill>
              </a:rPr>
              <a:t> </a:t>
            </a:r>
            <a:r>
              <a:rPr lang="it-IT" b="1" dirty="0" err="1" smtClean="0">
                <a:solidFill>
                  <a:srgbClr val="00B050"/>
                </a:solidFill>
              </a:rPr>
              <a:t>apprennent</a:t>
            </a:r>
            <a:r>
              <a:rPr lang="it-IT" b="1" dirty="0" smtClean="0">
                <a:solidFill>
                  <a:srgbClr val="00B050"/>
                </a:solidFill>
              </a:rPr>
              <a:t> </a:t>
            </a:r>
            <a:r>
              <a:rPr lang="it-IT" b="1" dirty="0" err="1" smtClean="0">
                <a:solidFill>
                  <a:srgbClr val="00B050"/>
                </a:solidFill>
              </a:rPr>
              <a:t>pas</a:t>
            </a:r>
            <a:r>
              <a:rPr lang="it-IT" b="1" dirty="0" smtClean="0">
                <a:solidFill>
                  <a:srgbClr val="00B050"/>
                </a:solidFill>
              </a:rPr>
              <a:t> </a:t>
            </a:r>
            <a:r>
              <a:rPr lang="it-IT" b="1" dirty="0" err="1" smtClean="0">
                <a:solidFill>
                  <a:srgbClr val="00B050"/>
                </a:solidFill>
              </a:rPr>
              <a:t>grand-chose</a:t>
            </a:r>
            <a:r>
              <a:rPr lang="it-IT" dirty="0" smtClean="0"/>
              <a:t> (</a:t>
            </a:r>
            <a:r>
              <a:rPr lang="it-IT" dirty="0" err="1" smtClean="0"/>
              <a:t>Bénard</a:t>
            </a:r>
            <a:r>
              <a:rPr lang="it-IT" dirty="0" smtClean="0"/>
              <a:t>, le 6/8/1914)</a:t>
            </a:r>
          </a:p>
          <a:p>
            <a:endParaRPr lang="it-IT" dirty="0"/>
          </a:p>
          <a:p>
            <a:r>
              <a:rPr lang="it-IT" dirty="0" smtClean="0"/>
              <a:t>[En </a:t>
            </a:r>
            <a:r>
              <a:rPr lang="it-IT" dirty="0" err="1" smtClean="0"/>
              <a:t>parlant</a:t>
            </a:r>
            <a:r>
              <a:rPr lang="it-IT" dirty="0" smtClean="0"/>
              <a:t> d’un </a:t>
            </a:r>
            <a:r>
              <a:rPr lang="it-IT" dirty="0" err="1" smtClean="0"/>
              <a:t>article</a:t>
            </a:r>
            <a:r>
              <a:rPr lang="it-IT" dirty="0" smtClean="0"/>
              <a:t> de journal] </a:t>
            </a:r>
            <a:r>
              <a:rPr lang="it-IT" b="1" dirty="0" smtClean="0"/>
              <a:t>L’</a:t>
            </a:r>
            <a:r>
              <a:rPr lang="it-IT" b="1" dirty="0" err="1" smtClean="0"/>
              <a:t>affection</a:t>
            </a:r>
            <a:r>
              <a:rPr lang="it-IT" b="1" dirty="0" smtClean="0"/>
              <a:t> </a:t>
            </a:r>
            <a:r>
              <a:rPr lang="it-IT" b="1" dirty="0"/>
              <a:t>ne se manifeste </a:t>
            </a:r>
            <a:r>
              <a:rPr lang="it-IT" b="1" dirty="0" err="1"/>
              <a:t>pas</a:t>
            </a:r>
            <a:r>
              <a:rPr lang="it-IT" b="1" dirty="0"/>
              <a:t> par </a:t>
            </a:r>
            <a:r>
              <a:rPr lang="it-IT" b="1" dirty="0" err="1"/>
              <a:t>les</a:t>
            </a:r>
            <a:r>
              <a:rPr lang="it-IT" b="1" dirty="0"/>
              <a:t> </a:t>
            </a:r>
            <a:r>
              <a:rPr lang="it-IT" b="1" dirty="0" err="1"/>
              <a:t>mots</a:t>
            </a:r>
            <a:r>
              <a:rPr lang="it-IT" b="1" dirty="0"/>
              <a:t> </a:t>
            </a:r>
            <a:r>
              <a:rPr lang="it-IT" dirty="0"/>
              <a:t>et </a:t>
            </a:r>
            <a:r>
              <a:rPr lang="it-IT" dirty="0" err="1"/>
              <a:t>ils</a:t>
            </a:r>
            <a:r>
              <a:rPr lang="it-IT" dirty="0"/>
              <a:t> </a:t>
            </a:r>
            <a:r>
              <a:rPr lang="it-IT" dirty="0" err="1"/>
              <a:t>sont</a:t>
            </a:r>
            <a:r>
              <a:rPr lang="it-IT" dirty="0"/>
              <a:t> si </a:t>
            </a:r>
            <a:r>
              <a:rPr lang="it-IT" dirty="0" err="1"/>
              <a:t>impuissants</a:t>
            </a:r>
            <a:r>
              <a:rPr lang="it-IT" dirty="0"/>
              <a:t> </a:t>
            </a:r>
            <a:r>
              <a:rPr lang="it-IT" dirty="0" err="1"/>
              <a:t>qu’on</a:t>
            </a:r>
            <a:r>
              <a:rPr lang="it-IT" dirty="0"/>
              <a:t> </a:t>
            </a:r>
            <a:r>
              <a:rPr lang="it-IT" dirty="0" err="1"/>
              <a:t>éprouve</a:t>
            </a:r>
            <a:r>
              <a:rPr lang="it-IT" dirty="0"/>
              <a:t> une </a:t>
            </a:r>
            <a:r>
              <a:rPr lang="it-IT" dirty="0" err="1"/>
              <a:t>espèce</a:t>
            </a:r>
            <a:r>
              <a:rPr lang="it-IT" dirty="0"/>
              <a:t> de </a:t>
            </a:r>
            <a:r>
              <a:rPr lang="it-IT" dirty="0" err="1"/>
              <a:t>pudeur</a:t>
            </a:r>
            <a:r>
              <a:rPr lang="it-IT" dirty="0"/>
              <a:t> à en </a:t>
            </a:r>
            <a:r>
              <a:rPr lang="it-IT" dirty="0" err="1"/>
              <a:t>parler</a:t>
            </a:r>
            <a:r>
              <a:rPr lang="it-IT" dirty="0"/>
              <a:t> </a:t>
            </a:r>
            <a:r>
              <a:rPr lang="it-IT" dirty="0" err="1"/>
              <a:t>ainsi</a:t>
            </a:r>
            <a:r>
              <a:rPr lang="it-IT" dirty="0"/>
              <a:t> ; </a:t>
            </a:r>
            <a:r>
              <a:rPr lang="it-IT" b="1" dirty="0">
                <a:solidFill>
                  <a:srgbClr val="0070C0"/>
                </a:solidFill>
              </a:rPr>
              <a:t>je </a:t>
            </a:r>
            <a:r>
              <a:rPr lang="it-IT" b="1" dirty="0" err="1">
                <a:solidFill>
                  <a:srgbClr val="0070C0"/>
                </a:solidFill>
              </a:rPr>
              <a:t>hais</a:t>
            </a:r>
            <a:r>
              <a:rPr lang="it-IT" b="1" dirty="0">
                <a:solidFill>
                  <a:srgbClr val="0070C0"/>
                </a:solidFill>
              </a:rPr>
              <a:t> </a:t>
            </a:r>
            <a:r>
              <a:rPr lang="it-IT" b="1" dirty="0" err="1">
                <a:solidFill>
                  <a:srgbClr val="0070C0"/>
                </a:solidFill>
              </a:rPr>
              <a:t>ces</a:t>
            </a:r>
            <a:r>
              <a:rPr lang="it-IT" b="1" dirty="0">
                <a:solidFill>
                  <a:srgbClr val="0070C0"/>
                </a:solidFill>
              </a:rPr>
              <a:t> </a:t>
            </a:r>
            <a:r>
              <a:rPr lang="it-IT" b="1" dirty="0" err="1">
                <a:solidFill>
                  <a:srgbClr val="0070C0"/>
                </a:solidFill>
              </a:rPr>
              <a:t>formules</a:t>
            </a:r>
            <a:r>
              <a:rPr lang="it-IT" b="1" dirty="0">
                <a:solidFill>
                  <a:srgbClr val="0070C0"/>
                </a:solidFill>
              </a:rPr>
              <a:t> qui ne </a:t>
            </a:r>
            <a:r>
              <a:rPr lang="it-IT" b="1" dirty="0" err="1">
                <a:solidFill>
                  <a:srgbClr val="0070C0"/>
                </a:solidFill>
              </a:rPr>
              <a:t>veulent</a:t>
            </a:r>
            <a:r>
              <a:rPr lang="it-IT" b="1" dirty="0">
                <a:solidFill>
                  <a:srgbClr val="0070C0"/>
                </a:solidFill>
              </a:rPr>
              <a:t> </a:t>
            </a:r>
            <a:r>
              <a:rPr lang="it-IT" b="1" dirty="0" err="1">
                <a:solidFill>
                  <a:srgbClr val="0070C0"/>
                </a:solidFill>
              </a:rPr>
              <a:t>rien</a:t>
            </a:r>
            <a:r>
              <a:rPr lang="it-IT" b="1" dirty="0">
                <a:solidFill>
                  <a:srgbClr val="0070C0"/>
                </a:solidFill>
              </a:rPr>
              <a:t> dire</a:t>
            </a:r>
            <a:r>
              <a:rPr lang="it-IT" dirty="0"/>
              <a:t>. (</a:t>
            </a:r>
            <a:r>
              <a:rPr lang="it-IT" dirty="0" err="1"/>
              <a:t>Tanty</a:t>
            </a:r>
            <a:r>
              <a:rPr lang="it-IT" dirty="0"/>
              <a:t>, le 17/8/1914</a:t>
            </a:r>
            <a:r>
              <a:rPr lang="it-IT" dirty="0" smtClean="0"/>
              <a:t>)</a:t>
            </a:r>
          </a:p>
          <a:p>
            <a:r>
              <a:rPr lang="fr-FR" dirty="0"/>
              <a:t>Ma chère Marie, </a:t>
            </a:r>
            <a:r>
              <a:rPr lang="fr-FR" dirty="0" smtClean="0"/>
              <a:t> Tu </a:t>
            </a:r>
            <a:r>
              <a:rPr lang="fr-FR" dirty="0"/>
              <a:t>ne saurais croire la vaillance et l’héroïsme de nos braves soldats ; quand je dis : « vaillance et héroïsme » </a:t>
            </a:r>
            <a:r>
              <a:rPr lang="fr-FR" b="1" dirty="0"/>
              <a:t>je n’entends pas parler comme les journaux</a:t>
            </a:r>
            <a:r>
              <a:rPr lang="fr-FR" dirty="0"/>
              <a:t> </a:t>
            </a:r>
            <a:r>
              <a:rPr lang="fr-FR" b="1" dirty="0"/>
              <a:t>dans un sens </a:t>
            </a:r>
            <a:r>
              <a:rPr lang="fr-FR" b="1" dirty="0">
                <a:solidFill>
                  <a:srgbClr val="0070C0"/>
                </a:solidFill>
              </a:rPr>
              <a:t>vague</a:t>
            </a:r>
            <a:r>
              <a:rPr lang="fr-FR" b="1" dirty="0"/>
              <a:t> et </a:t>
            </a:r>
            <a:r>
              <a:rPr lang="fr-FR" b="1" dirty="0">
                <a:solidFill>
                  <a:srgbClr val="0070C0"/>
                </a:solidFill>
              </a:rPr>
              <a:t>général</a:t>
            </a:r>
            <a:r>
              <a:rPr lang="fr-FR" b="1" dirty="0"/>
              <a:t> </a:t>
            </a:r>
            <a:r>
              <a:rPr lang="fr-FR" dirty="0"/>
              <a:t>et prendre ces mots presque comme un </a:t>
            </a:r>
            <a:r>
              <a:rPr lang="fr-FR" b="1" dirty="0">
                <a:solidFill>
                  <a:srgbClr val="0070C0"/>
                </a:solidFill>
              </a:rPr>
              <a:t>cliché systématique </a:t>
            </a:r>
            <a:r>
              <a:rPr lang="fr-FR" dirty="0">
                <a:solidFill>
                  <a:schemeClr val="tx1"/>
                </a:solidFill>
              </a:rPr>
              <a:t>l</a:t>
            </a:r>
            <a:r>
              <a:rPr lang="fr-FR" dirty="0"/>
              <a:t>orsqu’il s’agit de nos troupes, mais bien au contraire, je veux donner à ces mots toute leur extension et je précise. (MARTIN-LAVAL Maurice Antoine, médecin auxiliaire, à sa sœur, le 22 février 1915, p. 21)</a:t>
            </a:r>
          </a:p>
          <a:p>
            <a:endParaRPr lang="fr-FR" dirty="0"/>
          </a:p>
          <a:p>
            <a:endParaRPr lang="it-IT" dirty="0" smtClean="0"/>
          </a:p>
          <a:p>
            <a:pPr marL="0" indent="0">
              <a:buNone/>
            </a:pPr>
            <a:endParaRPr lang="it-IT" dirty="0" smtClean="0"/>
          </a:p>
          <a:p>
            <a:endParaRPr lang="it-IT" dirty="0" smtClean="0"/>
          </a:p>
          <a:p>
            <a:pPr marL="0" indent="0">
              <a:buNone/>
            </a:pPr>
            <a:endParaRPr lang="fr-FR" dirty="0"/>
          </a:p>
          <a:p>
            <a:endParaRPr lang="fr-FR" dirty="0"/>
          </a:p>
        </p:txBody>
      </p:sp>
      <p:sp>
        <p:nvSpPr>
          <p:cNvPr id="5" name="CasellaDiTesto 4"/>
          <p:cNvSpPr txBox="1"/>
          <p:nvPr/>
        </p:nvSpPr>
        <p:spPr>
          <a:xfrm>
            <a:off x="9662993" y="2204102"/>
            <a:ext cx="2350094" cy="4247317"/>
          </a:xfrm>
          <a:prstGeom prst="rect">
            <a:avLst/>
          </a:prstGeom>
          <a:noFill/>
        </p:spPr>
        <p:txBody>
          <a:bodyPr wrap="square" rtlCol="0">
            <a:spAutoFit/>
          </a:bodyPr>
          <a:lstStyle/>
          <a:p>
            <a:r>
              <a:rPr lang="it-IT" dirty="0" err="1" smtClean="0"/>
              <a:t>Dénonciation</a:t>
            </a:r>
            <a:r>
              <a:rPr lang="it-IT" dirty="0" smtClean="0"/>
              <a:t> </a:t>
            </a:r>
            <a:r>
              <a:rPr lang="it-IT" dirty="0" err="1" smtClean="0"/>
              <a:t>du</a:t>
            </a:r>
            <a:r>
              <a:rPr lang="it-IT" dirty="0" smtClean="0"/>
              <a:t> </a:t>
            </a:r>
            <a:r>
              <a:rPr lang="it-IT" b="1" dirty="0" err="1" smtClean="0">
                <a:solidFill>
                  <a:srgbClr val="00B050"/>
                </a:solidFill>
              </a:rPr>
              <a:t>silence</a:t>
            </a:r>
            <a:r>
              <a:rPr lang="it-IT" b="1" dirty="0" smtClean="0">
                <a:solidFill>
                  <a:srgbClr val="00B050"/>
                </a:solidFill>
              </a:rPr>
              <a:t> </a:t>
            </a:r>
            <a:r>
              <a:rPr lang="it-IT" b="1" dirty="0" err="1" smtClean="0">
                <a:solidFill>
                  <a:srgbClr val="00B050"/>
                </a:solidFill>
              </a:rPr>
              <a:t>des</a:t>
            </a:r>
            <a:r>
              <a:rPr lang="it-IT" b="1" dirty="0" smtClean="0">
                <a:solidFill>
                  <a:srgbClr val="00B050"/>
                </a:solidFill>
              </a:rPr>
              <a:t> </a:t>
            </a:r>
            <a:r>
              <a:rPr lang="it-IT" b="1" dirty="0" err="1" smtClean="0">
                <a:solidFill>
                  <a:srgbClr val="00B050"/>
                </a:solidFill>
              </a:rPr>
              <a:t>journaux</a:t>
            </a:r>
            <a:r>
              <a:rPr lang="it-IT" b="1" dirty="0" smtClean="0">
                <a:solidFill>
                  <a:srgbClr val="00B050"/>
                </a:solidFill>
              </a:rPr>
              <a:t> </a:t>
            </a:r>
          </a:p>
          <a:p>
            <a:endParaRPr lang="it-IT" dirty="0"/>
          </a:p>
          <a:p>
            <a:endParaRPr lang="it-IT" dirty="0" smtClean="0"/>
          </a:p>
          <a:p>
            <a:endParaRPr lang="it-IT" dirty="0" smtClean="0"/>
          </a:p>
          <a:p>
            <a:endParaRPr lang="it-IT" dirty="0"/>
          </a:p>
          <a:p>
            <a:endParaRPr lang="it-IT" dirty="0" smtClean="0"/>
          </a:p>
          <a:p>
            <a:r>
              <a:rPr lang="it-IT" dirty="0" err="1" smtClean="0"/>
              <a:t>Dénonciation</a:t>
            </a:r>
            <a:r>
              <a:rPr lang="it-IT" dirty="0" smtClean="0"/>
              <a:t> </a:t>
            </a:r>
            <a:r>
              <a:rPr lang="it-IT" dirty="0" err="1" smtClean="0"/>
              <a:t>du</a:t>
            </a:r>
            <a:r>
              <a:rPr lang="it-IT" dirty="0" smtClean="0"/>
              <a:t> </a:t>
            </a:r>
            <a:r>
              <a:rPr lang="it-IT" dirty="0" err="1" smtClean="0"/>
              <a:t>caractère</a:t>
            </a:r>
            <a:r>
              <a:rPr lang="it-IT" dirty="0" smtClean="0"/>
              <a:t> </a:t>
            </a:r>
            <a:r>
              <a:rPr lang="it-IT" b="1" dirty="0" err="1" smtClean="0">
                <a:solidFill>
                  <a:srgbClr val="0070C0"/>
                </a:solidFill>
              </a:rPr>
              <a:t>figé</a:t>
            </a:r>
            <a:r>
              <a:rPr lang="it-IT" dirty="0" smtClean="0"/>
              <a:t> et </a:t>
            </a:r>
            <a:r>
              <a:rPr lang="it-IT" b="1" dirty="0" err="1" smtClean="0">
                <a:solidFill>
                  <a:srgbClr val="0070C0"/>
                </a:solidFill>
              </a:rPr>
              <a:t>vague</a:t>
            </a:r>
            <a:r>
              <a:rPr lang="it-IT" dirty="0" smtClean="0"/>
              <a:t> </a:t>
            </a:r>
            <a:r>
              <a:rPr lang="it-IT" dirty="0" err="1" smtClean="0"/>
              <a:t>des</a:t>
            </a:r>
            <a:r>
              <a:rPr lang="it-IT" dirty="0" smtClean="0"/>
              <a:t> </a:t>
            </a:r>
            <a:r>
              <a:rPr lang="it-IT" dirty="0" err="1" smtClean="0"/>
              <a:t>discours</a:t>
            </a:r>
            <a:r>
              <a:rPr lang="it-IT" dirty="0" smtClean="0"/>
              <a:t> de la presse </a:t>
            </a:r>
          </a:p>
          <a:p>
            <a:endParaRPr lang="it-IT" dirty="0" smtClean="0"/>
          </a:p>
          <a:p>
            <a:endParaRPr lang="it-IT" dirty="0" smtClean="0"/>
          </a:p>
          <a:p>
            <a:endParaRPr lang="fr-FR" dirty="0"/>
          </a:p>
        </p:txBody>
      </p:sp>
    </p:spTree>
    <p:extLst>
      <p:ext uri="{BB962C8B-B14F-4D97-AF65-F5344CB8AC3E}">
        <p14:creationId xmlns:p14="http://schemas.microsoft.com/office/powerpoint/2010/main" val="239335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Prendre</a:t>
            </a:r>
            <a:r>
              <a:rPr lang="it-IT" dirty="0"/>
              <a:t> </a:t>
            </a:r>
            <a:r>
              <a:rPr lang="it-IT" dirty="0" err="1"/>
              <a:t>des</a:t>
            </a:r>
            <a:r>
              <a:rPr lang="it-IT" dirty="0"/>
              <a:t> </a:t>
            </a:r>
            <a:r>
              <a:rPr lang="it-IT" dirty="0" err="1"/>
              <a:t>distances</a:t>
            </a:r>
            <a:r>
              <a:rPr lang="it-IT" dirty="0"/>
              <a:t> par </a:t>
            </a:r>
            <a:r>
              <a:rPr lang="it-IT" dirty="0" err="1"/>
              <a:t>rapport</a:t>
            </a:r>
            <a:r>
              <a:rPr lang="it-IT" dirty="0"/>
              <a:t> </a:t>
            </a:r>
            <a:r>
              <a:rPr lang="it-IT" dirty="0" err="1"/>
              <a:t>aux</a:t>
            </a:r>
            <a:r>
              <a:rPr lang="it-IT" dirty="0"/>
              <a:t> </a:t>
            </a:r>
            <a:r>
              <a:rPr lang="it-IT" dirty="0" err="1"/>
              <a:t>discours</a:t>
            </a:r>
            <a:r>
              <a:rPr lang="it-IT" dirty="0"/>
              <a:t> </a:t>
            </a:r>
            <a:r>
              <a:rPr lang="it-IT" dirty="0" err="1"/>
              <a:t>officiels</a:t>
            </a:r>
            <a:r>
              <a:rPr lang="it-IT" dirty="0"/>
              <a:t> </a:t>
            </a:r>
            <a:r>
              <a:rPr lang="it-IT" dirty="0" smtClean="0"/>
              <a:t>(2)</a:t>
            </a:r>
            <a:endParaRPr lang="fr-FR" dirty="0"/>
          </a:p>
        </p:txBody>
      </p:sp>
      <p:sp>
        <p:nvSpPr>
          <p:cNvPr id="3" name="Segnaposto contenuto 2"/>
          <p:cNvSpPr>
            <a:spLocks noGrp="1"/>
          </p:cNvSpPr>
          <p:nvPr>
            <p:ph idx="1"/>
          </p:nvPr>
        </p:nvSpPr>
        <p:spPr>
          <a:xfrm>
            <a:off x="1888622" y="2133599"/>
            <a:ext cx="7298108" cy="4318475"/>
          </a:xfrm>
        </p:spPr>
        <p:txBody>
          <a:bodyPr>
            <a:normAutofit fontScale="77500" lnSpcReduction="20000"/>
          </a:bodyPr>
          <a:lstStyle/>
          <a:p>
            <a:pPr>
              <a:lnSpc>
                <a:spcPct val="120000"/>
              </a:lnSpc>
              <a:spcBef>
                <a:spcPts val="0"/>
              </a:spcBef>
            </a:pPr>
            <a:r>
              <a:rPr lang="fr-FR" sz="1900" b="1" dirty="0"/>
              <a:t>L’heure n’est pas aux discours, à la </a:t>
            </a:r>
            <a:r>
              <a:rPr lang="fr-FR" sz="1900" b="1" dirty="0">
                <a:solidFill>
                  <a:srgbClr val="0070C0"/>
                </a:solidFill>
              </a:rPr>
              <a:t>phraséologie</a:t>
            </a:r>
            <a:r>
              <a:rPr lang="fr-FR" sz="1900" dirty="0"/>
              <a:t>. Le </a:t>
            </a:r>
            <a:r>
              <a:rPr lang="fr-FR" sz="1900" b="1" dirty="0">
                <a:solidFill>
                  <a:srgbClr val="0070C0"/>
                </a:solidFill>
              </a:rPr>
              <a:t>vocabulaire</a:t>
            </a:r>
            <a:r>
              <a:rPr lang="fr-FR" sz="1900" b="1" dirty="0"/>
              <a:t> de l’héroïsme épistolaire est d’ores et déjà </a:t>
            </a:r>
            <a:r>
              <a:rPr lang="fr-FR" sz="1900" b="1" dirty="0">
                <a:solidFill>
                  <a:srgbClr val="0070C0"/>
                </a:solidFill>
              </a:rPr>
              <a:t>épuisé</a:t>
            </a:r>
            <a:r>
              <a:rPr lang="fr-FR" sz="1900" b="1" dirty="0"/>
              <a:t> </a:t>
            </a:r>
            <a:r>
              <a:rPr lang="fr-FR" sz="1900" dirty="0"/>
              <a:t>et je n’ai garde de vous laisser une de ces belles lettres in extremis en « trémolo majeur », du genre de celles qui trouvent place chaque jour </a:t>
            </a:r>
            <a:r>
              <a:rPr lang="fr-FR" sz="1900" b="1" dirty="0"/>
              <a:t>dans nos quotidiens </a:t>
            </a:r>
            <a:r>
              <a:rPr lang="fr-FR" sz="1900" dirty="0"/>
              <a:t>en mal de copie. […] </a:t>
            </a:r>
            <a:r>
              <a:rPr lang="fr-FR" sz="1900" dirty="0" smtClean="0"/>
              <a:t> </a:t>
            </a:r>
            <a:r>
              <a:rPr lang="fr-FR" sz="1900" dirty="0"/>
              <a:t>Donc </a:t>
            </a:r>
            <a:r>
              <a:rPr lang="fr-FR" sz="1900" dirty="0" smtClean="0"/>
              <a:t>: </a:t>
            </a:r>
            <a:endParaRPr lang="fr-FR" sz="1900" dirty="0"/>
          </a:p>
          <a:p>
            <a:pPr marL="0" indent="0">
              <a:lnSpc>
                <a:spcPct val="120000"/>
              </a:lnSpc>
              <a:spcBef>
                <a:spcPts val="0"/>
              </a:spcBef>
              <a:buNone/>
            </a:pPr>
            <a:r>
              <a:rPr lang="fr-FR" sz="1900" dirty="0"/>
              <a:t>1° Pas de larmes !On ne pleure pas un être que l’on sait avoir joui du sort le plus beau.</a:t>
            </a:r>
          </a:p>
          <a:p>
            <a:pPr marL="0" indent="0">
              <a:lnSpc>
                <a:spcPct val="120000"/>
              </a:lnSpc>
              <a:spcBef>
                <a:spcPts val="0"/>
              </a:spcBef>
              <a:buNone/>
            </a:pPr>
            <a:r>
              <a:rPr lang="fr-FR" sz="1900" dirty="0"/>
              <a:t>2° Pas de deuil, mon désir est formel et devra être respecté.</a:t>
            </a:r>
          </a:p>
          <a:p>
            <a:pPr marL="0" indent="0">
              <a:lnSpc>
                <a:spcPct val="120000"/>
              </a:lnSpc>
              <a:spcBef>
                <a:spcPts val="0"/>
              </a:spcBef>
              <a:buNone/>
            </a:pPr>
            <a:r>
              <a:rPr lang="fr-FR" sz="1900" dirty="0"/>
              <a:t>3° </a:t>
            </a:r>
            <a:r>
              <a:rPr lang="fr-FR" sz="1900" b="1" dirty="0"/>
              <a:t>Ni discours, ni fleurs, ni couronne sur ma tombe…</a:t>
            </a:r>
            <a:r>
              <a:rPr lang="fr-FR" sz="1900" dirty="0"/>
              <a:t>mais un simple drapeau !</a:t>
            </a:r>
          </a:p>
          <a:p>
            <a:pPr marL="0" indent="0">
              <a:lnSpc>
                <a:spcPct val="120000"/>
              </a:lnSpc>
              <a:spcBef>
                <a:spcPts val="0"/>
              </a:spcBef>
              <a:buNone/>
            </a:pPr>
            <a:r>
              <a:rPr lang="fr-FR" sz="1900" dirty="0"/>
              <a:t>(Monier, le </a:t>
            </a:r>
            <a:r>
              <a:rPr lang="fr-FR" sz="1900" dirty="0" smtClean="0"/>
              <a:t>11/09/1915)</a:t>
            </a:r>
          </a:p>
          <a:p>
            <a:pPr marL="0" indent="0">
              <a:lnSpc>
                <a:spcPct val="120000"/>
              </a:lnSpc>
              <a:spcBef>
                <a:spcPts val="0"/>
              </a:spcBef>
              <a:buNone/>
            </a:pPr>
            <a:endParaRPr lang="it-IT" sz="1900" dirty="0"/>
          </a:p>
          <a:p>
            <a:pPr marL="0" indent="0">
              <a:lnSpc>
                <a:spcPct val="120000"/>
              </a:lnSpc>
              <a:spcBef>
                <a:spcPts val="0"/>
              </a:spcBef>
              <a:buNone/>
            </a:pPr>
            <a:endParaRPr lang="it-IT" sz="1900" dirty="0" smtClean="0"/>
          </a:p>
          <a:p>
            <a:pPr marL="0" indent="0">
              <a:lnSpc>
                <a:spcPct val="120000"/>
              </a:lnSpc>
              <a:spcBef>
                <a:spcPts val="0"/>
              </a:spcBef>
              <a:buNone/>
            </a:pPr>
            <a:endParaRPr lang="fr-FR" sz="1900" dirty="0" smtClean="0"/>
          </a:p>
          <a:p>
            <a:pPr>
              <a:lnSpc>
                <a:spcPct val="120000"/>
              </a:lnSpc>
              <a:spcBef>
                <a:spcPts val="0"/>
              </a:spcBef>
            </a:pPr>
            <a:r>
              <a:rPr lang="fr-FR" sz="2000" dirty="0"/>
              <a:t>Il y a bien là, encore une fois, la nécessité explicite de dévoiler une vérité cachée par des </a:t>
            </a:r>
            <a:r>
              <a:rPr lang="fr-FR" sz="2000" b="1" dirty="0">
                <a:solidFill>
                  <a:srgbClr val="00B050"/>
                </a:solidFill>
              </a:rPr>
              <a:t>discours </a:t>
            </a:r>
            <a:r>
              <a:rPr lang="fr-FR" sz="2000" b="1" dirty="0" smtClean="0">
                <a:solidFill>
                  <a:srgbClr val="00B050"/>
                </a:solidFill>
              </a:rPr>
              <a:t>qui </a:t>
            </a:r>
            <a:r>
              <a:rPr lang="fr-FR" sz="2000" b="1" dirty="0">
                <a:solidFill>
                  <a:srgbClr val="00B050"/>
                </a:solidFill>
              </a:rPr>
              <a:t>ne sauraient pas rendre compte de ce que les soldats sont en train de vivre </a:t>
            </a:r>
            <a:r>
              <a:rPr lang="fr-FR" sz="2000" dirty="0"/>
              <a:t>par effet de la censure, même si cela irait à l’encontre de la bienséance. (</a:t>
            </a:r>
            <a:r>
              <a:rPr lang="fr-FR" sz="2000" dirty="0" smtClean="0"/>
              <a:t>Sautoir, </a:t>
            </a:r>
            <a:r>
              <a:rPr lang="fr-FR" sz="2000" dirty="0"/>
              <a:t>le </a:t>
            </a:r>
            <a:r>
              <a:rPr lang="fr-FR" sz="2000" dirty="0" smtClean="0"/>
              <a:t>31/03/1916) </a:t>
            </a:r>
            <a:endParaRPr lang="fr-FR" sz="2000" dirty="0"/>
          </a:p>
          <a:p>
            <a:pPr marL="0" indent="0">
              <a:lnSpc>
                <a:spcPct val="120000"/>
              </a:lnSpc>
              <a:spcBef>
                <a:spcPts val="0"/>
              </a:spcBef>
              <a:buNone/>
            </a:pPr>
            <a:endParaRPr lang="fr-FR" sz="1900" dirty="0"/>
          </a:p>
          <a:p>
            <a:endParaRPr lang="fr-FR" dirty="0"/>
          </a:p>
        </p:txBody>
      </p:sp>
      <p:sp>
        <p:nvSpPr>
          <p:cNvPr id="4" name="CasellaDiTesto 3"/>
          <p:cNvSpPr txBox="1"/>
          <p:nvPr/>
        </p:nvSpPr>
        <p:spPr>
          <a:xfrm>
            <a:off x="9502923" y="2133599"/>
            <a:ext cx="2375731" cy="3970318"/>
          </a:xfrm>
          <a:prstGeom prst="rect">
            <a:avLst/>
          </a:prstGeom>
          <a:noFill/>
        </p:spPr>
        <p:txBody>
          <a:bodyPr wrap="square" rtlCol="0">
            <a:spAutoFit/>
          </a:bodyPr>
          <a:lstStyle/>
          <a:p>
            <a:r>
              <a:rPr lang="it-IT" dirty="0" err="1" smtClean="0"/>
              <a:t>Aux</a:t>
            </a:r>
            <a:r>
              <a:rPr lang="it-IT" dirty="0" smtClean="0"/>
              <a:t> </a:t>
            </a:r>
            <a:r>
              <a:rPr lang="it-IT" b="1" dirty="0" err="1" smtClean="0">
                <a:solidFill>
                  <a:srgbClr val="0070C0"/>
                </a:solidFill>
              </a:rPr>
              <a:t>formules</a:t>
            </a:r>
            <a:r>
              <a:rPr lang="it-IT" b="1" dirty="0" smtClean="0">
                <a:solidFill>
                  <a:srgbClr val="0070C0"/>
                </a:solidFill>
              </a:rPr>
              <a:t> </a:t>
            </a:r>
            <a:r>
              <a:rPr lang="it-IT" b="1" dirty="0" err="1" smtClean="0">
                <a:solidFill>
                  <a:srgbClr val="0070C0"/>
                </a:solidFill>
              </a:rPr>
              <a:t>figées</a:t>
            </a:r>
            <a:r>
              <a:rPr lang="it-IT" b="1" dirty="0" smtClean="0">
                <a:solidFill>
                  <a:srgbClr val="0070C0"/>
                </a:solidFill>
              </a:rPr>
              <a:t> </a:t>
            </a:r>
            <a:r>
              <a:rPr lang="it-IT" dirty="0" err="1" smtClean="0"/>
              <a:t>des</a:t>
            </a:r>
            <a:r>
              <a:rPr lang="it-IT" dirty="0" smtClean="0"/>
              <a:t> </a:t>
            </a:r>
            <a:r>
              <a:rPr lang="it-IT" dirty="0" err="1" smtClean="0"/>
              <a:t>discours</a:t>
            </a:r>
            <a:r>
              <a:rPr lang="it-IT" dirty="0" smtClean="0"/>
              <a:t> de la presse, la </a:t>
            </a:r>
            <a:r>
              <a:rPr lang="it-IT" dirty="0" err="1" smtClean="0"/>
              <a:t>réponse</a:t>
            </a:r>
            <a:r>
              <a:rPr lang="it-IT" dirty="0" smtClean="0"/>
              <a:t> est le </a:t>
            </a:r>
            <a:r>
              <a:rPr lang="it-IT" dirty="0" err="1" smtClean="0"/>
              <a:t>silence</a:t>
            </a:r>
            <a:endParaRPr lang="it-IT" dirty="0" smtClean="0"/>
          </a:p>
          <a:p>
            <a:endParaRPr lang="it-IT" dirty="0"/>
          </a:p>
          <a:p>
            <a:endParaRPr lang="it-IT" dirty="0"/>
          </a:p>
          <a:p>
            <a:endParaRPr lang="it-IT" dirty="0" smtClean="0"/>
          </a:p>
          <a:p>
            <a:endParaRPr lang="it-IT" dirty="0"/>
          </a:p>
          <a:p>
            <a:endParaRPr lang="it-IT" dirty="0" smtClean="0"/>
          </a:p>
          <a:p>
            <a:r>
              <a:rPr lang="it-IT" b="1" dirty="0" smtClean="0">
                <a:solidFill>
                  <a:srgbClr val="00B050"/>
                </a:solidFill>
              </a:rPr>
              <a:t>Ethos </a:t>
            </a:r>
            <a:r>
              <a:rPr lang="it-IT" b="1" dirty="0" err="1" smtClean="0">
                <a:solidFill>
                  <a:srgbClr val="00B050"/>
                </a:solidFill>
              </a:rPr>
              <a:t>du</a:t>
            </a:r>
            <a:r>
              <a:rPr lang="it-IT" b="1" dirty="0" smtClean="0">
                <a:solidFill>
                  <a:srgbClr val="00B050"/>
                </a:solidFill>
              </a:rPr>
              <a:t> </a:t>
            </a:r>
            <a:r>
              <a:rPr lang="it-IT" b="1" dirty="0" err="1" smtClean="0">
                <a:solidFill>
                  <a:srgbClr val="00B050"/>
                </a:solidFill>
              </a:rPr>
              <a:t>poilu-témoin</a:t>
            </a:r>
            <a:r>
              <a:rPr lang="it-IT" b="1" dirty="0" smtClean="0">
                <a:solidFill>
                  <a:srgbClr val="00B050"/>
                </a:solidFill>
              </a:rPr>
              <a:t> </a:t>
            </a:r>
            <a:r>
              <a:rPr lang="it-IT" dirty="0" smtClean="0"/>
              <a:t>: </a:t>
            </a:r>
            <a:r>
              <a:rPr lang="it-IT" dirty="0" err="1" smtClean="0"/>
              <a:t>dénonciation</a:t>
            </a:r>
            <a:r>
              <a:rPr lang="it-IT" dirty="0" smtClean="0"/>
              <a:t> </a:t>
            </a:r>
            <a:r>
              <a:rPr lang="it-IT" dirty="0" err="1" smtClean="0"/>
              <a:t>du</a:t>
            </a:r>
            <a:r>
              <a:rPr lang="it-IT" dirty="0" smtClean="0"/>
              <a:t> </a:t>
            </a:r>
            <a:r>
              <a:rPr lang="it-IT" dirty="0" err="1" smtClean="0"/>
              <a:t>silence</a:t>
            </a:r>
            <a:r>
              <a:rPr lang="it-IT" dirty="0" smtClean="0"/>
              <a:t> </a:t>
            </a:r>
            <a:r>
              <a:rPr lang="it-IT" dirty="0" err="1" smtClean="0"/>
              <a:t>imposé</a:t>
            </a:r>
            <a:r>
              <a:rPr lang="it-IT" dirty="0" smtClean="0"/>
              <a:t> par la censure </a:t>
            </a:r>
            <a:endParaRPr lang="fr-FR" dirty="0"/>
          </a:p>
        </p:txBody>
      </p:sp>
    </p:spTree>
    <p:extLst>
      <p:ext uri="{BB962C8B-B14F-4D97-AF65-F5344CB8AC3E}">
        <p14:creationId xmlns:p14="http://schemas.microsoft.com/office/powerpoint/2010/main" val="1580267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Reconfigurer</a:t>
            </a:r>
            <a:r>
              <a:rPr lang="it-IT" dirty="0" smtClean="0"/>
              <a:t> la relation </a:t>
            </a:r>
            <a:r>
              <a:rPr lang="it-IT" dirty="0" err="1" smtClean="0"/>
              <a:t>épistolaire</a:t>
            </a:r>
            <a:endParaRPr lang="fr-FR" dirty="0"/>
          </a:p>
        </p:txBody>
      </p:sp>
      <p:sp>
        <p:nvSpPr>
          <p:cNvPr id="3" name="Segnaposto contenuto 2"/>
          <p:cNvSpPr>
            <a:spLocks noGrp="1"/>
          </p:cNvSpPr>
          <p:nvPr>
            <p:ph idx="1"/>
          </p:nvPr>
        </p:nvSpPr>
        <p:spPr>
          <a:xfrm>
            <a:off x="1871366" y="1648626"/>
            <a:ext cx="6050586" cy="4609032"/>
          </a:xfrm>
        </p:spPr>
        <p:txBody>
          <a:bodyPr>
            <a:normAutofit fontScale="92500" lnSpcReduction="20000"/>
          </a:bodyPr>
          <a:lstStyle/>
          <a:p>
            <a:r>
              <a:rPr lang="it-IT" b="1" dirty="0" err="1"/>
              <a:t>Vous</a:t>
            </a:r>
            <a:r>
              <a:rPr lang="it-IT" b="1" dirty="0"/>
              <a:t> dire ce </a:t>
            </a:r>
            <a:r>
              <a:rPr lang="it-IT" b="1" dirty="0" err="1"/>
              <a:t>que</a:t>
            </a:r>
            <a:r>
              <a:rPr lang="it-IT" b="1" dirty="0"/>
              <a:t> c’est long</a:t>
            </a:r>
            <a:r>
              <a:rPr lang="it-IT" dirty="0"/>
              <a:t>, </a:t>
            </a:r>
            <a:r>
              <a:rPr lang="it-IT" dirty="0" err="1"/>
              <a:t>vous</a:t>
            </a:r>
            <a:r>
              <a:rPr lang="it-IT" dirty="0"/>
              <a:t> ne </a:t>
            </a:r>
            <a:r>
              <a:rPr lang="it-IT" dirty="0" err="1"/>
              <a:t>pouvez</a:t>
            </a:r>
            <a:r>
              <a:rPr lang="it-IT" dirty="0"/>
              <a:t> </a:t>
            </a:r>
            <a:r>
              <a:rPr lang="it-IT" dirty="0" err="1"/>
              <a:t>vous</a:t>
            </a:r>
            <a:r>
              <a:rPr lang="it-IT" dirty="0"/>
              <a:t> en </a:t>
            </a:r>
            <a:r>
              <a:rPr lang="it-IT" dirty="0" err="1"/>
              <a:t>faire</a:t>
            </a:r>
            <a:r>
              <a:rPr lang="it-IT" dirty="0"/>
              <a:t> </a:t>
            </a:r>
            <a:r>
              <a:rPr lang="it-IT" dirty="0" err="1"/>
              <a:t>aucune</a:t>
            </a:r>
            <a:r>
              <a:rPr lang="it-IT" dirty="0"/>
              <a:t> </a:t>
            </a:r>
            <a:r>
              <a:rPr lang="it-IT" dirty="0" err="1"/>
              <a:t>aucune</a:t>
            </a:r>
            <a:r>
              <a:rPr lang="it-IT" dirty="0"/>
              <a:t> </a:t>
            </a:r>
            <a:r>
              <a:rPr lang="it-IT" dirty="0" err="1" smtClean="0"/>
              <a:t>idée</a:t>
            </a:r>
            <a:r>
              <a:rPr lang="it-IT" dirty="0" smtClean="0"/>
              <a:t> </a:t>
            </a:r>
            <a:r>
              <a:rPr lang="it-IT" dirty="0"/>
              <a:t>(</a:t>
            </a:r>
            <a:r>
              <a:rPr lang="it-IT" dirty="0" err="1"/>
              <a:t>Tanty</a:t>
            </a:r>
            <a:r>
              <a:rPr lang="it-IT" dirty="0"/>
              <a:t>, le 22/12/1914</a:t>
            </a:r>
            <a:r>
              <a:rPr lang="it-IT" dirty="0" smtClean="0"/>
              <a:t>)</a:t>
            </a:r>
          </a:p>
          <a:p>
            <a:endParaRPr lang="it-IT" dirty="0"/>
          </a:p>
          <a:p>
            <a:r>
              <a:rPr lang="fr-FR" dirty="0" smtClean="0"/>
              <a:t>Malgré </a:t>
            </a:r>
            <a:r>
              <a:rPr lang="fr-FR" dirty="0"/>
              <a:t>tout mon courage, qui n'est pas amoindri, j'appréhende cette galopade à la mort. </a:t>
            </a:r>
            <a:r>
              <a:rPr lang="fr-FR" b="1" dirty="0"/>
              <a:t>Il faut les vivre, ces minutes, pour en comprendre toute la tragique angoisse; tout sent le carnage </a:t>
            </a:r>
            <a:r>
              <a:rPr lang="fr-FR" dirty="0"/>
              <a:t>: par ici, l'air est empesté d'une odeur de charnier. (</a:t>
            </a:r>
            <a:r>
              <a:rPr lang="fr-FR" dirty="0" err="1"/>
              <a:t>Ninoret</a:t>
            </a:r>
            <a:r>
              <a:rPr lang="fr-FR" dirty="0"/>
              <a:t>, p. 225-226) </a:t>
            </a:r>
            <a:endParaRPr lang="fr-FR" dirty="0" smtClean="0"/>
          </a:p>
          <a:p>
            <a:r>
              <a:rPr lang="fr-FR" b="1" dirty="0"/>
              <a:t>Comment décrire? Quels mots prendre? </a:t>
            </a:r>
            <a:r>
              <a:rPr lang="fr-FR" dirty="0"/>
              <a:t>Tout à l'heure nous avons traversé Meaux, encore figé dans l'immobilité</a:t>
            </a:r>
            <a:r>
              <a:rPr lang="fr-FR" b="1" dirty="0"/>
              <a:t>… </a:t>
            </a:r>
            <a:r>
              <a:rPr lang="fr-FR" dirty="0"/>
              <a:t>(JACOB René, à sa femme, en 1915, p. 50)</a:t>
            </a:r>
            <a:endParaRPr lang="it-IT" dirty="0" smtClean="0"/>
          </a:p>
          <a:p>
            <a:r>
              <a:rPr lang="fr-FR" b="1" dirty="0"/>
              <a:t>Comment vous l'expliquer,</a:t>
            </a:r>
            <a:r>
              <a:rPr lang="fr-FR" dirty="0"/>
              <a:t> ce serait un livre à faire, mais </a:t>
            </a:r>
            <a:r>
              <a:rPr lang="fr-FR" b="1" dirty="0"/>
              <a:t>tous ceux qui sont là au front le comprennent et le sentent bien</a:t>
            </a:r>
            <a:r>
              <a:rPr lang="fr-FR" dirty="0"/>
              <a:t>. Vous verrez que pour Carnaval nous aurons presque fini. Vous serez chez vous, et j'espère bien manger un poulet avec vous. C'est entendu.</a:t>
            </a:r>
          </a:p>
          <a:p>
            <a:endParaRPr lang="fr-FR" dirty="0"/>
          </a:p>
        </p:txBody>
      </p:sp>
      <p:sp>
        <p:nvSpPr>
          <p:cNvPr id="4" name="CasellaDiTesto 3"/>
          <p:cNvSpPr txBox="1"/>
          <p:nvPr/>
        </p:nvSpPr>
        <p:spPr>
          <a:xfrm>
            <a:off x="8528703" y="1531860"/>
            <a:ext cx="3281585" cy="5078313"/>
          </a:xfrm>
          <a:prstGeom prst="rect">
            <a:avLst/>
          </a:prstGeom>
          <a:noFill/>
        </p:spPr>
        <p:txBody>
          <a:bodyPr wrap="square" rtlCol="0">
            <a:spAutoFit/>
          </a:bodyPr>
          <a:lstStyle/>
          <a:p>
            <a:r>
              <a:rPr lang="it-IT" b="1" dirty="0" smtClean="0"/>
              <a:t>Ethos </a:t>
            </a:r>
            <a:r>
              <a:rPr lang="it-IT" b="1" dirty="0" err="1" smtClean="0"/>
              <a:t>du</a:t>
            </a:r>
            <a:r>
              <a:rPr lang="it-IT" b="1" dirty="0" smtClean="0"/>
              <a:t> </a:t>
            </a:r>
            <a:r>
              <a:rPr lang="it-IT" b="1" dirty="0" err="1" smtClean="0"/>
              <a:t>poilu</a:t>
            </a:r>
            <a:r>
              <a:rPr lang="it-IT" b="1" dirty="0" smtClean="0"/>
              <a:t> –</a:t>
            </a:r>
            <a:r>
              <a:rPr lang="it-IT" b="1" dirty="0" err="1" smtClean="0"/>
              <a:t>témoin</a:t>
            </a:r>
            <a:r>
              <a:rPr lang="it-IT" b="1" dirty="0" smtClean="0"/>
              <a:t> </a:t>
            </a:r>
            <a:r>
              <a:rPr lang="it-IT" dirty="0" err="1" smtClean="0"/>
              <a:t>fondé</a:t>
            </a:r>
            <a:r>
              <a:rPr lang="it-IT" dirty="0" smtClean="0"/>
              <a:t> </a:t>
            </a:r>
            <a:r>
              <a:rPr lang="it-IT" dirty="0" err="1" smtClean="0"/>
              <a:t>sur</a:t>
            </a:r>
            <a:r>
              <a:rPr lang="it-IT" dirty="0" smtClean="0"/>
              <a:t> l’</a:t>
            </a:r>
            <a:r>
              <a:rPr lang="it-IT" dirty="0" err="1" smtClean="0"/>
              <a:t>opposition</a:t>
            </a:r>
            <a:r>
              <a:rPr lang="it-IT" dirty="0" smtClean="0"/>
              <a:t> </a:t>
            </a:r>
            <a:r>
              <a:rPr lang="it-IT" dirty="0" err="1" smtClean="0"/>
              <a:t>poilus</a:t>
            </a:r>
            <a:r>
              <a:rPr lang="it-IT" dirty="0" smtClean="0"/>
              <a:t> vs </a:t>
            </a:r>
            <a:r>
              <a:rPr lang="it-IT" dirty="0" err="1" smtClean="0"/>
              <a:t>civils</a:t>
            </a:r>
            <a:r>
              <a:rPr lang="it-IT" dirty="0" smtClean="0"/>
              <a:t> </a:t>
            </a:r>
          </a:p>
          <a:p>
            <a:endParaRPr lang="it-IT" dirty="0"/>
          </a:p>
          <a:p>
            <a:r>
              <a:rPr lang="it-IT" dirty="0" smtClean="0"/>
              <a:t>Le </a:t>
            </a:r>
            <a:r>
              <a:rPr lang="it-IT" dirty="0" err="1" smtClean="0"/>
              <a:t>silence</a:t>
            </a:r>
            <a:r>
              <a:rPr lang="it-IT" dirty="0" smtClean="0"/>
              <a:t> et le </a:t>
            </a:r>
            <a:r>
              <a:rPr lang="it-IT" dirty="0" err="1" smtClean="0"/>
              <a:t>manque</a:t>
            </a:r>
            <a:r>
              <a:rPr lang="it-IT" dirty="0" smtClean="0"/>
              <a:t> de </a:t>
            </a:r>
            <a:r>
              <a:rPr lang="it-IT" dirty="0" err="1" smtClean="0"/>
              <a:t>mots</a:t>
            </a:r>
            <a:r>
              <a:rPr lang="it-IT" dirty="0" smtClean="0"/>
              <a:t> = </a:t>
            </a:r>
            <a:r>
              <a:rPr lang="it-IT" dirty="0" err="1" smtClean="0"/>
              <a:t>revendication</a:t>
            </a:r>
            <a:r>
              <a:rPr lang="it-IT" dirty="0" smtClean="0"/>
              <a:t> </a:t>
            </a:r>
            <a:r>
              <a:rPr lang="it-IT" dirty="0" err="1" smtClean="0"/>
              <a:t>du</a:t>
            </a:r>
            <a:r>
              <a:rPr lang="it-IT" dirty="0" smtClean="0"/>
              <a:t> </a:t>
            </a:r>
            <a:r>
              <a:rPr lang="it-IT" dirty="0" err="1" smtClean="0"/>
              <a:t>droit</a:t>
            </a:r>
            <a:r>
              <a:rPr lang="it-IT" dirty="0" smtClean="0"/>
              <a:t> à la parole </a:t>
            </a:r>
          </a:p>
          <a:p>
            <a:endParaRPr lang="it-IT" dirty="0"/>
          </a:p>
          <a:p>
            <a:r>
              <a:rPr lang="it-IT" dirty="0" smtClean="0"/>
              <a:t>Mise en </a:t>
            </a:r>
            <a:r>
              <a:rPr lang="it-IT" dirty="0" err="1" smtClean="0"/>
              <a:t>scène</a:t>
            </a:r>
            <a:r>
              <a:rPr lang="it-IT" dirty="0" smtClean="0"/>
              <a:t> de la </a:t>
            </a:r>
            <a:r>
              <a:rPr lang="it-IT" dirty="0" err="1" smtClean="0"/>
              <a:t>recherche</a:t>
            </a:r>
            <a:r>
              <a:rPr lang="it-IT" dirty="0" smtClean="0"/>
              <a:t> </a:t>
            </a:r>
            <a:r>
              <a:rPr lang="it-IT" dirty="0" err="1" smtClean="0"/>
              <a:t>des</a:t>
            </a:r>
            <a:r>
              <a:rPr lang="it-IT" dirty="0" smtClean="0"/>
              <a:t> </a:t>
            </a:r>
            <a:r>
              <a:rPr lang="it-IT" dirty="0" err="1" smtClean="0"/>
              <a:t>mots</a:t>
            </a:r>
            <a:endParaRPr lang="it-IT" dirty="0" smtClean="0"/>
          </a:p>
          <a:p>
            <a:endParaRPr lang="it-IT" dirty="0"/>
          </a:p>
          <a:p>
            <a:r>
              <a:rPr lang="fr-FR" dirty="0" smtClean="0"/>
              <a:t>Expression de la </a:t>
            </a:r>
            <a:r>
              <a:rPr lang="fr-FR" dirty="0"/>
              <a:t>distance, symbolique et linguistique, qui semble </a:t>
            </a:r>
            <a:r>
              <a:rPr lang="fr-FR" dirty="0" smtClean="0"/>
              <a:t>dominer </a:t>
            </a:r>
            <a:r>
              <a:rPr lang="fr-FR" dirty="0"/>
              <a:t>entre les soldats et les civils </a:t>
            </a:r>
            <a:endParaRPr lang="it-IT" dirty="0" smtClean="0"/>
          </a:p>
          <a:p>
            <a:endParaRPr lang="it-IT" dirty="0"/>
          </a:p>
          <a:p>
            <a:r>
              <a:rPr lang="it-IT" dirty="0" err="1" smtClean="0"/>
              <a:t>Dimension</a:t>
            </a:r>
            <a:r>
              <a:rPr lang="it-IT" dirty="0" smtClean="0"/>
              <a:t> pathémique diffuse  </a:t>
            </a:r>
            <a:endParaRPr lang="fr-FR" dirty="0"/>
          </a:p>
        </p:txBody>
      </p:sp>
    </p:spTree>
    <p:extLst>
      <p:ext uri="{BB962C8B-B14F-4D97-AF65-F5344CB8AC3E}">
        <p14:creationId xmlns:p14="http://schemas.microsoft.com/office/powerpoint/2010/main" val="3714674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Exprimer</a:t>
            </a:r>
            <a:r>
              <a:rPr lang="it-IT" dirty="0" smtClean="0"/>
              <a:t> </a:t>
            </a:r>
            <a:r>
              <a:rPr lang="it-IT" dirty="0" err="1" smtClean="0"/>
              <a:t>des</a:t>
            </a:r>
            <a:r>
              <a:rPr lang="it-IT" dirty="0" smtClean="0"/>
              <a:t> </a:t>
            </a:r>
            <a:r>
              <a:rPr lang="it-IT" dirty="0" err="1" smtClean="0"/>
              <a:t>émotions</a:t>
            </a:r>
            <a:r>
              <a:rPr lang="it-IT" dirty="0" smtClean="0"/>
              <a:t> </a:t>
            </a:r>
            <a:endParaRPr lang="fr-FR" dirty="0"/>
          </a:p>
        </p:txBody>
      </p:sp>
      <p:sp>
        <p:nvSpPr>
          <p:cNvPr id="3" name="Segnaposto contenuto 2"/>
          <p:cNvSpPr>
            <a:spLocks noGrp="1"/>
          </p:cNvSpPr>
          <p:nvPr>
            <p:ph idx="1"/>
          </p:nvPr>
        </p:nvSpPr>
        <p:spPr>
          <a:xfrm>
            <a:off x="1555334" y="1603760"/>
            <a:ext cx="8007409" cy="4950864"/>
          </a:xfrm>
        </p:spPr>
        <p:txBody>
          <a:bodyPr>
            <a:normAutofit fontScale="85000" lnSpcReduction="10000"/>
          </a:bodyPr>
          <a:lstStyle/>
          <a:p>
            <a:r>
              <a:rPr lang="fr-FR" dirty="0"/>
              <a:t>Tu ne peux pas te faire idée, ma chère, </a:t>
            </a:r>
            <a:r>
              <a:rPr lang="fr-FR" b="1" dirty="0">
                <a:solidFill>
                  <a:srgbClr val="0070C0"/>
                </a:solidFill>
              </a:rPr>
              <a:t>combien nous sommes malheureux</a:t>
            </a:r>
            <a:r>
              <a:rPr lang="fr-FR" dirty="0"/>
              <a:t>; donc pourtant je n’ai pas trop l’habitude de me plaindre, mais ce coup-ci j’y suis obligé car </a:t>
            </a:r>
            <a:r>
              <a:rPr lang="fr-FR" b="1" dirty="0"/>
              <a:t>c’est une chose au-dessus de l’imagination, c’est à ne pas pouvoir dire </a:t>
            </a:r>
            <a:r>
              <a:rPr lang="fr-FR" dirty="0"/>
              <a:t>(Gilles Joseph, à sa femme, le 03/05/1916, p. 93) </a:t>
            </a:r>
            <a:endParaRPr lang="fr-FR" dirty="0" smtClean="0"/>
          </a:p>
          <a:p>
            <a:r>
              <a:rPr lang="it-IT" b="1" dirty="0" smtClean="0"/>
              <a:t>Je </a:t>
            </a:r>
            <a:r>
              <a:rPr lang="it-IT" b="1" dirty="0" err="1"/>
              <a:t>voudrais</a:t>
            </a:r>
            <a:r>
              <a:rPr lang="it-IT" b="1" dirty="0"/>
              <a:t> </a:t>
            </a:r>
            <a:r>
              <a:rPr lang="it-IT" b="1" dirty="0" err="1"/>
              <a:t>vous</a:t>
            </a:r>
            <a:r>
              <a:rPr lang="it-IT" b="1" dirty="0"/>
              <a:t> </a:t>
            </a:r>
            <a:r>
              <a:rPr lang="it-IT" b="1" dirty="0" err="1"/>
              <a:t>raconter</a:t>
            </a:r>
            <a:r>
              <a:rPr lang="it-IT" b="1" dirty="0"/>
              <a:t> </a:t>
            </a:r>
            <a:r>
              <a:rPr lang="it-IT" dirty="0" err="1"/>
              <a:t>toutes</a:t>
            </a:r>
            <a:r>
              <a:rPr lang="it-IT" dirty="0"/>
              <a:t> </a:t>
            </a:r>
            <a:r>
              <a:rPr lang="it-IT" dirty="0" err="1"/>
              <a:t>ces</a:t>
            </a:r>
            <a:r>
              <a:rPr lang="it-IT" dirty="0"/>
              <a:t> </a:t>
            </a:r>
            <a:r>
              <a:rPr lang="it-IT" dirty="0" err="1"/>
              <a:t>scènes</a:t>
            </a:r>
            <a:r>
              <a:rPr lang="it-IT" dirty="0"/>
              <a:t> </a:t>
            </a:r>
            <a:r>
              <a:rPr lang="it-IT" dirty="0" err="1"/>
              <a:t>pittoresques</a:t>
            </a:r>
            <a:r>
              <a:rPr lang="it-IT" dirty="0"/>
              <a:t>, mais il </a:t>
            </a:r>
            <a:r>
              <a:rPr lang="it-IT" dirty="0" err="1"/>
              <a:t>faudrait</a:t>
            </a:r>
            <a:r>
              <a:rPr lang="it-IT" dirty="0"/>
              <a:t> </a:t>
            </a:r>
            <a:r>
              <a:rPr lang="it-IT" dirty="0" err="1"/>
              <a:t>des</a:t>
            </a:r>
            <a:r>
              <a:rPr lang="it-IT" dirty="0"/>
              <a:t> </a:t>
            </a:r>
            <a:r>
              <a:rPr lang="it-IT" dirty="0" err="1"/>
              <a:t>pages</a:t>
            </a:r>
            <a:r>
              <a:rPr lang="it-IT" dirty="0"/>
              <a:t> – et </a:t>
            </a:r>
            <a:r>
              <a:rPr lang="it-IT" b="1" dirty="0"/>
              <a:t>je ne </a:t>
            </a:r>
            <a:r>
              <a:rPr lang="it-IT" b="1" dirty="0" err="1"/>
              <a:t>puis</a:t>
            </a:r>
            <a:r>
              <a:rPr lang="it-IT" b="1" dirty="0"/>
              <a:t> </a:t>
            </a:r>
            <a:r>
              <a:rPr lang="it-IT" b="1" dirty="0" err="1"/>
              <a:t>pas</a:t>
            </a:r>
            <a:r>
              <a:rPr lang="it-IT" dirty="0"/>
              <a:t>, je n’ai </a:t>
            </a:r>
            <a:r>
              <a:rPr lang="it-IT" dirty="0" err="1"/>
              <a:t>pas</a:t>
            </a:r>
            <a:r>
              <a:rPr lang="it-IT" dirty="0"/>
              <a:t> l’esprit à </a:t>
            </a:r>
            <a:r>
              <a:rPr lang="it-IT" dirty="0" err="1"/>
              <a:t>ça</a:t>
            </a:r>
            <a:r>
              <a:rPr lang="it-IT" dirty="0"/>
              <a:t>. […] Je redirai </a:t>
            </a:r>
            <a:r>
              <a:rPr lang="it-IT" dirty="0" err="1"/>
              <a:t>aussi</a:t>
            </a:r>
            <a:r>
              <a:rPr lang="it-IT" dirty="0"/>
              <a:t>, </a:t>
            </a:r>
            <a:r>
              <a:rPr lang="it-IT" dirty="0" err="1"/>
              <a:t>comme</a:t>
            </a:r>
            <a:r>
              <a:rPr lang="it-IT" dirty="0"/>
              <a:t> </a:t>
            </a:r>
            <a:r>
              <a:rPr lang="it-IT" dirty="0" err="1"/>
              <a:t>Cyrano</a:t>
            </a:r>
            <a:r>
              <a:rPr lang="it-IT" dirty="0"/>
              <a:t> </a:t>
            </a:r>
            <a:r>
              <a:rPr lang="it-IT" dirty="0" err="1"/>
              <a:t>écrivant</a:t>
            </a:r>
            <a:r>
              <a:rPr lang="it-IT" dirty="0"/>
              <a:t> </a:t>
            </a:r>
            <a:r>
              <a:rPr lang="it-IT" dirty="0" err="1"/>
              <a:t>sous</a:t>
            </a:r>
            <a:r>
              <a:rPr lang="it-IT" dirty="0"/>
              <a:t> </a:t>
            </a:r>
            <a:r>
              <a:rPr lang="it-IT" dirty="0" err="1"/>
              <a:t>les</a:t>
            </a:r>
            <a:r>
              <a:rPr lang="it-IT" dirty="0"/>
              <a:t> </a:t>
            </a:r>
            <a:r>
              <a:rPr lang="it-IT" dirty="0" err="1"/>
              <a:t>murs</a:t>
            </a:r>
            <a:r>
              <a:rPr lang="it-IT" dirty="0"/>
              <a:t> de je ne </a:t>
            </a:r>
            <a:r>
              <a:rPr lang="it-IT" dirty="0" err="1"/>
              <a:t>sais</a:t>
            </a:r>
            <a:r>
              <a:rPr lang="it-IT" dirty="0"/>
              <a:t> quelle ville </a:t>
            </a:r>
            <a:r>
              <a:rPr lang="it-IT" dirty="0" err="1"/>
              <a:t>belge</a:t>
            </a:r>
            <a:r>
              <a:rPr lang="it-IT" dirty="0"/>
              <a:t> </a:t>
            </a:r>
            <a:r>
              <a:rPr lang="it-IT" dirty="0" err="1"/>
              <a:t>ou</a:t>
            </a:r>
            <a:r>
              <a:rPr lang="it-IT" dirty="0"/>
              <a:t> </a:t>
            </a:r>
            <a:r>
              <a:rPr lang="it-IT" dirty="0" err="1"/>
              <a:t>flamande</a:t>
            </a:r>
            <a:r>
              <a:rPr lang="it-IT" dirty="0"/>
              <a:t>: </a:t>
            </a:r>
          </a:p>
          <a:p>
            <a:pPr marL="358775" indent="0">
              <a:buNone/>
            </a:pPr>
            <a:r>
              <a:rPr lang="it-IT" i="1" dirty="0" err="1"/>
              <a:t>J’ai</a:t>
            </a:r>
            <a:r>
              <a:rPr lang="it-IT" i="1" dirty="0"/>
              <a:t> le </a:t>
            </a:r>
            <a:r>
              <a:rPr lang="it-IT" i="1" dirty="0" err="1"/>
              <a:t>coeur</a:t>
            </a:r>
            <a:r>
              <a:rPr lang="it-IT" i="1" dirty="0"/>
              <a:t> </a:t>
            </a:r>
            <a:r>
              <a:rPr lang="it-IT" i="1" dirty="0" err="1"/>
              <a:t>lourd</a:t>
            </a:r>
            <a:r>
              <a:rPr lang="it-IT" i="1" dirty="0"/>
              <a:t> </a:t>
            </a:r>
            <a:r>
              <a:rPr lang="it-IT" i="1" dirty="0" err="1"/>
              <a:t>encore</a:t>
            </a:r>
            <a:r>
              <a:rPr lang="it-IT" i="1" dirty="0"/>
              <a:t> d’</a:t>
            </a:r>
            <a:r>
              <a:rPr lang="it-IT" i="1" dirty="0" err="1"/>
              <a:t>amour</a:t>
            </a:r>
            <a:r>
              <a:rPr lang="it-IT" b="1" i="1" dirty="0"/>
              <a:t> </a:t>
            </a:r>
            <a:r>
              <a:rPr lang="it-IT" b="1" i="1" dirty="0" err="1"/>
              <a:t>inexprimé</a:t>
            </a:r>
            <a:r>
              <a:rPr lang="it-IT" b="1" i="1" dirty="0"/>
              <a:t> </a:t>
            </a:r>
          </a:p>
          <a:p>
            <a:pPr marL="358775" indent="0">
              <a:buNone/>
            </a:pPr>
            <a:r>
              <a:rPr lang="it-IT" dirty="0"/>
              <a:t>Mais </a:t>
            </a:r>
            <a:r>
              <a:rPr lang="it-IT" b="1" dirty="0" err="1"/>
              <a:t>les</a:t>
            </a:r>
            <a:r>
              <a:rPr lang="it-IT" b="1" dirty="0"/>
              <a:t> </a:t>
            </a:r>
            <a:r>
              <a:rPr lang="it-IT" b="1" dirty="0" err="1"/>
              <a:t>mots</a:t>
            </a:r>
            <a:r>
              <a:rPr lang="it-IT" b="1" dirty="0"/>
              <a:t> ne </a:t>
            </a:r>
            <a:r>
              <a:rPr lang="it-IT" b="1" dirty="0" err="1"/>
              <a:t>peuvent</a:t>
            </a:r>
            <a:r>
              <a:rPr lang="it-IT" b="1" dirty="0"/>
              <a:t> </a:t>
            </a:r>
            <a:r>
              <a:rPr lang="it-IT" b="1" dirty="0" err="1"/>
              <a:t>rien</a:t>
            </a:r>
            <a:r>
              <a:rPr lang="it-IT" b="1" dirty="0"/>
              <a:t> </a:t>
            </a:r>
            <a:r>
              <a:rPr lang="it-IT" b="1" dirty="0" err="1"/>
              <a:t>exprimer</a:t>
            </a:r>
            <a:r>
              <a:rPr lang="it-IT" dirty="0"/>
              <a:t>, et je </a:t>
            </a:r>
            <a:r>
              <a:rPr lang="it-IT" dirty="0" err="1"/>
              <a:t>sens</a:t>
            </a:r>
            <a:r>
              <a:rPr lang="it-IT" dirty="0"/>
              <a:t> </a:t>
            </a:r>
            <a:r>
              <a:rPr lang="it-IT" dirty="0" err="1"/>
              <a:t>bien</a:t>
            </a:r>
            <a:r>
              <a:rPr lang="it-IT" dirty="0"/>
              <a:t> </a:t>
            </a:r>
            <a:r>
              <a:rPr lang="it-IT" dirty="0" err="1"/>
              <a:t>que</a:t>
            </a:r>
            <a:r>
              <a:rPr lang="it-IT" dirty="0"/>
              <a:t> je ne </a:t>
            </a:r>
            <a:r>
              <a:rPr lang="it-IT" dirty="0" err="1"/>
              <a:t>vous</a:t>
            </a:r>
            <a:r>
              <a:rPr lang="it-IT" dirty="0"/>
              <a:t> calmerai </a:t>
            </a:r>
            <a:r>
              <a:rPr lang="it-IT" dirty="0" err="1"/>
              <a:t>pas</a:t>
            </a:r>
            <a:r>
              <a:rPr lang="it-IT" dirty="0"/>
              <a:t>. […] </a:t>
            </a:r>
            <a:r>
              <a:rPr lang="it-IT" b="1" dirty="0"/>
              <a:t>Je </a:t>
            </a:r>
            <a:r>
              <a:rPr lang="it-IT" b="1" dirty="0" err="1"/>
              <a:t>souffre</a:t>
            </a:r>
            <a:r>
              <a:rPr lang="it-IT" b="1" dirty="0"/>
              <a:t> de ne </a:t>
            </a:r>
            <a:r>
              <a:rPr lang="it-IT" b="1" dirty="0" err="1"/>
              <a:t>pas</a:t>
            </a:r>
            <a:r>
              <a:rPr lang="it-IT" b="1" dirty="0"/>
              <a:t> </a:t>
            </a:r>
            <a:r>
              <a:rPr lang="it-IT" b="1" dirty="0" err="1"/>
              <a:t>pouvoir</a:t>
            </a:r>
            <a:r>
              <a:rPr lang="it-IT" b="1" dirty="0"/>
              <a:t> dire ce </a:t>
            </a:r>
            <a:r>
              <a:rPr lang="it-IT" b="1" dirty="0" err="1"/>
              <a:t>que</a:t>
            </a:r>
            <a:r>
              <a:rPr lang="it-IT" b="1" dirty="0"/>
              <a:t> je </a:t>
            </a:r>
            <a:r>
              <a:rPr lang="it-IT" b="1" dirty="0" err="1"/>
              <a:t>voudrais</a:t>
            </a:r>
            <a:r>
              <a:rPr lang="it-IT" dirty="0"/>
              <a:t>. (</a:t>
            </a:r>
            <a:r>
              <a:rPr lang="it-IT" dirty="0" err="1"/>
              <a:t>Tanty</a:t>
            </a:r>
            <a:r>
              <a:rPr lang="it-IT" dirty="0"/>
              <a:t>, le 16/8/1914)</a:t>
            </a:r>
          </a:p>
          <a:p>
            <a:r>
              <a:rPr lang="fr-FR" dirty="0" smtClean="0"/>
              <a:t>Pour </a:t>
            </a:r>
            <a:r>
              <a:rPr lang="fr-FR" dirty="0"/>
              <a:t>moi, je suis si abruti que je ne peux plus penser à rien, </a:t>
            </a:r>
            <a:r>
              <a:rPr lang="fr-FR" b="1" dirty="0"/>
              <a:t>les mots me manquent</a:t>
            </a:r>
            <a:r>
              <a:rPr lang="fr-FR" dirty="0"/>
              <a:t> (</a:t>
            </a:r>
            <a:r>
              <a:rPr lang="fr-FR" dirty="0" err="1"/>
              <a:t>Tanty</a:t>
            </a:r>
            <a:r>
              <a:rPr lang="fr-FR" dirty="0"/>
              <a:t>, le 2/8/1914)</a:t>
            </a:r>
          </a:p>
          <a:p>
            <a:r>
              <a:rPr lang="fr-FR" b="1" dirty="0"/>
              <a:t>J’étais angoissé à tel point que je ne saurais te dire </a:t>
            </a:r>
            <a:r>
              <a:rPr lang="fr-FR" dirty="0"/>
              <a:t>(</a:t>
            </a:r>
            <a:r>
              <a:rPr lang="fr-FR" dirty="0" err="1"/>
              <a:t>Marquand</a:t>
            </a:r>
            <a:r>
              <a:rPr lang="fr-FR" dirty="0"/>
              <a:t> </a:t>
            </a:r>
            <a:r>
              <a:rPr lang="fr-FR" dirty="0" smtClean="0"/>
              <a:t>A., le 28/05/1915)</a:t>
            </a:r>
          </a:p>
          <a:p>
            <a:r>
              <a:rPr lang="fr-FR" b="1" dirty="0" smtClean="0"/>
              <a:t>Je </a:t>
            </a:r>
            <a:r>
              <a:rPr lang="fr-FR" b="1" dirty="0"/>
              <a:t>ne vois plus rien à te dire </a:t>
            </a:r>
            <a:r>
              <a:rPr lang="fr-FR" dirty="0"/>
              <a:t>par écrit, </a:t>
            </a:r>
            <a:r>
              <a:rPr lang="fr-FR" b="1" dirty="0">
                <a:solidFill>
                  <a:srgbClr val="00B050"/>
                </a:solidFill>
              </a:rPr>
              <a:t>Tu penses et tu devines toutes les bonnes paroles</a:t>
            </a:r>
            <a:r>
              <a:rPr lang="fr-FR" dirty="0">
                <a:solidFill>
                  <a:srgbClr val="00B050"/>
                </a:solidFill>
              </a:rPr>
              <a:t> </a:t>
            </a:r>
            <a:r>
              <a:rPr lang="fr-FR" dirty="0"/>
              <a:t>que je te dirais si tu étais là. (Olivier G., 18/08/1916, p.111) </a:t>
            </a:r>
          </a:p>
          <a:p>
            <a:endParaRPr lang="fr-FR" dirty="0"/>
          </a:p>
        </p:txBody>
      </p:sp>
      <p:sp>
        <p:nvSpPr>
          <p:cNvPr id="4" name="CasellaDiTesto 3"/>
          <p:cNvSpPr txBox="1"/>
          <p:nvPr/>
        </p:nvSpPr>
        <p:spPr>
          <a:xfrm>
            <a:off x="9562743" y="1603760"/>
            <a:ext cx="2298820" cy="4247317"/>
          </a:xfrm>
          <a:prstGeom prst="rect">
            <a:avLst/>
          </a:prstGeom>
          <a:noFill/>
        </p:spPr>
        <p:txBody>
          <a:bodyPr wrap="square" rtlCol="0">
            <a:spAutoFit/>
          </a:bodyPr>
          <a:lstStyle/>
          <a:p>
            <a:r>
              <a:rPr lang="it-IT" dirty="0" err="1" smtClean="0"/>
              <a:t>Indicibilité</a:t>
            </a:r>
            <a:r>
              <a:rPr lang="it-IT" dirty="0" smtClean="0"/>
              <a:t> </a:t>
            </a:r>
            <a:r>
              <a:rPr lang="it-IT" dirty="0" err="1" smtClean="0"/>
              <a:t>des</a:t>
            </a:r>
            <a:r>
              <a:rPr lang="it-IT" dirty="0" smtClean="0"/>
              <a:t> </a:t>
            </a:r>
            <a:r>
              <a:rPr lang="it-IT" dirty="0" err="1" smtClean="0"/>
              <a:t>émotions</a:t>
            </a:r>
            <a:r>
              <a:rPr lang="it-IT" dirty="0" smtClean="0"/>
              <a:t> </a:t>
            </a:r>
            <a:r>
              <a:rPr lang="it-IT" dirty="0" smtClean="0">
                <a:sym typeface="Wingdings" panose="05000000000000000000" pitchFamily="2" charset="2"/>
              </a:rPr>
              <a:t> forte </a:t>
            </a:r>
            <a:r>
              <a:rPr lang="it-IT" dirty="0" err="1" smtClean="0">
                <a:sym typeface="Wingdings" panose="05000000000000000000" pitchFamily="2" charset="2"/>
              </a:rPr>
              <a:t>intensité</a:t>
            </a:r>
            <a:r>
              <a:rPr lang="it-IT" dirty="0" smtClean="0">
                <a:sym typeface="Wingdings" panose="05000000000000000000" pitchFamily="2" charset="2"/>
              </a:rPr>
              <a:t> qui </a:t>
            </a:r>
            <a:r>
              <a:rPr lang="it-IT" dirty="0" err="1" smtClean="0">
                <a:sym typeface="Wingdings" panose="05000000000000000000" pitchFamily="2" charset="2"/>
              </a:rPr>
              <a:t>amène</a:t>
            </a:r>
            <a:r>
              <a:rPr lang="it-IT" dirty="0" smtClean="0">
                <a:sym typeface="Wingdings" panose="05000000000000000000" pitchFamily="2" charset="2"/>
              </a:rPr>
              <a:t> </a:t>
            </a:r>
            <a:r>
              <a:rPr lang="it-IT" dirty="0" err="1" smtClean="0">
                <a:sym typeface="Wingdings" panose="05000000000000000000" pitchFamily="2" charset="2"/>
              </a:rPr>
              <a:t>au</a:t>
            </a:r>
            <a:r>
              <a:rPr lang="it-IT" dirty="0" smtClean="0">
                <a:sym typeface="Wingdings" panose="05000000000000000000" pitchFamily="2" charset="2"/>
              </a:rPr>
              <a:t> </a:t>
            </a:r>
            <a:r>
              <a:rPr lang="it-IT" dirty="0" err="1" smtClean="0">
                <a:sym typeface="Wingdings" panose="05000000000000000000" pitchFamily="2" charset="2"/>
              </a:rPr>
              <a:t>silence</a:t>
            </a:r>
            <a:endParaRPr lang="it-IT" dirty="0" smtClean="0">
              <a:sym typeface="Wingdings" panose="05000000000000000000" pitchFamily="2" charset="2"/>
            </a:endParaRPr>
          </a:p>
          <a:p>
            <a:endParaRPr lang="it-IT" dirty="0">
              <a:sym typeface="Wingdings" panose="05000000000000000000" pitchFamily="2" charset="2"/>
            </a:endParaRPr>
          </a:p>
          <a:p>
            <a:r>
              <a:rPr lang="it-IT" dirty="0" err="1" smtClean="0">
                <a:sym typeface="Wingdings" panose="05000000000000000000" pitchFamily="2" charset="2"/>
              </a:rPr>
              <a:t>Les</a:t>
            </a:r>
            <a:r>
              <a:rPr lang="it-IT" dirty="0" smtClean="0">
                <a:sym typeface="Wingdings" panose="05000000000000000000" pitchFamily="2" charset="2"/>
              </a:rPr>
              <a:t> </a:t>
            </a:r>
            <a:r>
              <a:rPr lang="it-IT" dirty="0" err="1" smtClean="0">
                <a:sym typeface="Wingdings" panose="05000000000000000000" pitchFamily="2" charset="2"/>
              </a:rPr>
              <a:t>émotions</a:t>
            </a:r>
            <a:r>
              <a:rPr lang="it-IT" dirty="0" smtClean="0">
                <a:sym typeface="Wingdings" panose="05000000000000000000" pitchFamily="2" charset="2"/>
              </a:rPr>
              <a:t> </a:t>
            </a:r>
            <a:r>
              <a:rPr lang="it-IT" dirty="0" err="1" smtClean="0">
                <a:sym typeface="Wingdings" panose="05000000000000000000" pitchFamily="2" charset="2"/>
              </a:rPr>
              <a:t>sont</a:t>
            </a:r>
            <a:r>
              <a:rPr lang="it-IT" dirty="0" smtClean="0">
                <a:sym typeface="Wingdings" panose="05000000000000000000" pitchFamily="2" charset="2"/>
              </a:rPr>
              <a:t> </a:t>
            </a:r>
            <a:r>
              <a:rPr lang="it-IT" dirty="0" err="1" smtClean="0">
                <a:sym typeface="Wingdings" panose="05000000000000000000" pitchFamily="2" charset="2"/>
              </a:rPr>
              <a:t>parfois</a:t>
            </a:r>
            <a:r>
              <a:rPr lang="it-IT" dirty="0" smtClean="0">
                <a:sym typeface="Wingdings" panose="05000000000000000000" pitchFamily="2" charset="2"/>
              </a:rPr>
              <a:t> </a:t>
            </a:r>
            <a:r>
              <a:rPr lang="it-IT" dirty="0" err="1" smtClean="0">
                <a:sym typeface="Wingdings" panose="05000000000000000000" pitchFamily="2" charset="2"/>
              </a:rPr>
              <a:t>présentées</a:t>
            </a:r>
            <a:r>
              <a:rPr lang="it-IT" dirty="0" smtClean="0">
                <a:sym typeface="Wingdings" panose="05000000000000000000" pitchFamily="2" charset="2"/>
              </a:rPr>
              <a:t> </a:t>
            </a:r>
            <a:r>
              <a:rPr lang="it-IT" dirty="0" err="1" smtClean="0">
                <a:sym typeface="Wingdings" panose="05000000000000000000" pitchFamily="2" charset="2"/>
              </a:rPr>
              <a:t>comme</a:t>
            </a:r>
            <a:r>
              <a:rPr lang="it-IT" dirty="0">
                <a:sym typeface="Wingdings" panose="05000000000000000000" pitchFamily="2" charset="2"/>
              </a:rPr>
              <a:t> </a:t>
            </a:r>
            <a:r>
              <a:rPr lang="it-IT" b="1" dirty="0" err="1" smtClean="0">
                <a:solidFill>
                  <a:srgbClr val="0070C0"/>
                </a:solidFill>
                <a:sym typeface="Wingdings" panose="05000000000000000000" pitchFamily="2" charset="2"/>
              </a:rPr>
              <a:t>éprouvées</a:t>
            </a:r>
            <a:r>
              <a:rPr lang="it-IT" b="1" dirty="0" smtClean="0">
                <a:solidFill>
                  <a:srgbClr val="0070C0"/>
                </a:solidFill>
                <a:sym typeface="Wingdings" panose="05000000000000000000" pitchFamily="2" charset="2"/>
              </a:rPr>
              <a:t> par l’ensemble </a:t>
            </a:r>
            <a:r>
              <a:rPr lang="it-IT" b="1" dirty="0" err="1" smtClean="0">
                <a:solidFill>
                  <a:srgbClr val="0070C0"/>
                </a:solidFill>
                <a:sym typeface="Wingdings" panose="05000000000000000000" pitchFamily="2" charset="2"/>
              </a:rPr>
              <a:t>des</a:t>
            </a:r>
            <a:r>
              <a:rPr lang="it-IT" b="1" dirty="0" smtClean="0">
                <a:solidFill>
                  <a:srgbClr val="0070C0"/>
                </a:solidFill>
                <a:sym typeface="Wingdings" panose="05000000000000000000" pitchFamily="2" charset="2"/>
              </a:rPr>
              <a:t> </a:t>
            </a:r>
            <a:r>
              <a:rPr lang="it-IT" b="1" dirty="0" err="1" smtClean="0">
                <a:solidFill>
                  <a:srgbClr val="0070C0"/>
                </a:solidFill>
                <a:sym typeface="Wingdings" panose="05000000000000000000" pitchFamily="2" charset="2"/>
              </a:rPr>
              <a:t>poilus</a:t>
            </a:r>
            <a:r>
              <a:rPr lang="it-IT" b="1" dirty="0" smtClean="0">
                <a:solidFill>
                  <a:srgbClr val="0070C0"/>
                </a:solidFill>
                <a:sym typeface="Wingdings" panose="05000000000000000000" pitchFamily="2" charset="2"/>
              </a:rPr>
              <a:t> </a:t>
            </a:r>
          </a:p>
          <a:p>
            <a:endParaRPr lang="it-IT" dirty="0">
              <a:sym typeface="Wingdings" panose="05000000000000000000" pitchFamily="2" charset="2"/>
            </a:endParaRPr>
          </a:p>
          <a:p>
            <a:endParaRPr lang="it-IT" dirty="0" smtClean="0">
              <a:sym typeface="Wingdings" panose="05000000000000000000" pitchFamily="2" charset="2"/>
            </a:endParaRPr>
          </a:p>
          <a:p>
            <a:r>
              <a:rPr lang="it-IT" b="1" dirty="0" err="1" smtClean="0">
                <a:solidFill>
                  <a:srgbClr val="00B050"/>
                </a:solidFill>
                <a:sym typeface="Wingdings" panose="05000000000000000000" pitchFamily="2" charset="2"/>
              </a:rPr>
              <a:t>Communion</a:t>
            </a:r>
            <a:r>
              <a:rPr lang="it-IT" b="1" dirty="0" smtClean="0">
                <a:solidFill>
                  <a:srgbClr val="00B050"/>
                </a:solidFill>
                <a:sym typeface="Wingdings" panose="05000000000000000000" pitchFamily="2" charset="2"/>
              </a:rPr>
              <a:t> de </a:t>
            </a:r>
            <a:r>
              <a:rPr lang="it-IT" b="1" dirty="0" err="1" smtClean="0">
                <a:solidFill>
                  <a:srgbClr val="00B050"/>
                </a:solidFill>
                <a:sym typeface="Wingdings" panose="05000000000000000000" pitchFamily="2" charset="2"/>
              </a:rPr>
              <a:t>sentiments</a:t>
            </a:r>
            <a:r>
              <a:rPr lang="it-IT" b="1" dirty="0" smtClean="0">
                <a:solidFill>
                  <a:srgbClr val="00B050"/>
                </a:solidFill>
                <a:sym typeface="Wingdings" panose="05000000000000000000" pitchFamily="2" charset="2"/>
              </a:rPr>
              <a:t> </a:t>
            </a:r>
            <a:r>
              <a:rPr lang="it-IT" dirty="0" err="1" smtClean="0">
                <a:sym typeface="Wingdings" panose="05000000000000000000" pitchFamily="2" charset="2"/>
              </a:rPr>
              <a:t>avec</a:t>
            </a:r>
            <a:r>
              <a:rPr lang="it-IT" dirty="0" smtClean="0">
                <a:sym typeface="Wingdings" panose="05000000000000000000" pitchFamily="2" charset="2"/>
              </a:rPr>
              <a:t> le </a:t>
            </a:r>
            <a:r>
              <a:rPr lang="it-IT" dirty="0" err="1" smtClean="0">
                <a:sym typeface="Wingdings" panose="05000000000000000000" pitchFamily="2" charset="2"/>
              </a:rPr>
              <a:t>destinataire</a:t>
            </a:r>
            <a:endParaRPr lang="fr-FR" dirty="0"/>
          </a:p>
        </p:txBody>
      </p:sp>
    </p:spTree>
    <p:extLst>
      <p:ext uri="{BB962C8B-B14F-4D97-AF65-F5344CB8AC3E}">
        <p14:creationId xmlns:p14="http://schemas.microsoft.com/office/powerpoint/2010/main" val="2048608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En guise de </a:t>
            </a:r>
            <a:r>
              <a:rPr lang="it-IT" dirty="0" err="1" smtClean="0"/>
              <a:t>conclusion</a:t>
            </a:r>
            <a:endParaRPr lang="fr-FR" dirty="0"/>
          </a:p>
        </p:txBody>
      </p:sp>
      <p:sp>
        <p:nvSpPr>
          <p:cNvPr id="3" name="Segnaposto contenuto 2"/>
          <p:cNvSpPr>
            <a:spLocks noGrp="1"/>
          </p:cNvSpPr>
          <p:nvPr>
            <p:ph idx="1"/>
          </p:nvPr>
        </p:nvSpPr>
        <p:spPr>
          <a:xfrm>
            <a:off x="2589212" y="1708445"/>
            <a:ext cx="8915400" cy="4717991"/>
          </a:xfrm>
        </p:spPr>
        <p:txBody>
          <a:bodyPr>
            <a:normAutofit/>
          </a:bodyPr>
          <a:lstStyle/>
          <a:p>
            <a:pPr lvl="0"/>
            <a:r>
              <a:rPr lang="it-IT" dirty="0" smtClean="0"/>
              <a:t>La </a:t>
            </a:r>
            <a:r>
              <a:rPr lang="it-IT" dirty="0" err="1" smtClean="0"/>
              <a:t>représentation</a:t>
            </a:r>
            <a:r>
              <a:rPr lang="it-IT" dirty="0" smtClean="0"/>
              <a:t> </a:t>
            </a:r>
            <a:r>
              <a:rPr lang="it-IT" dirty="0" err="1" smtClean="0"/>
              <a:t>du</a:t>
            </a:r>
            <a:r>
              <a:rPr lang="it-IT" dirty="0" smtClean="0"/>
              <a:t> </a:t>
            </a:r>
            <a:r>
              <a:rPr lang="it-IT" dirty="0" err="1" smtClean="0"/>
              <a:t>silence</a:t>
            </a:r>
            <a:r>
              <a:rPr lang="it-IT" dirty="0" smtClean="0"/>
              <a:t> </a:t>
            </a:r>
            <a:r>
              <a:rPr lang="it-IT" dirty="0" err="1" smtClean="0"/>
              <a:t>constitue</a:t>
            </a:r>
            <a:r>
              <a:rPr lang="it-IT" dirty="0" smtClean="0"/>
              <a:t> un </a:t>
            </a:r>
            <a:r>
              <a:rPr lang="it-IT" dirty="0" err="1" smtClean="0"/>
              <a:t>véritable</a:t>
            </a:r>
            <a:r>
              <a:rPr lang="it-IT" dirty="0" smtClean="0"/>
              <a:t> </a:t>
            </a:r>
            <a:r>
              <a:rPr lang="it-IT" b="1" dirty="0" err="1" smtClean="0"/>
              <a:t>enjeu</a:t>
            </a:r>
            <a:r>
              <a:rPr lang="it-IT" b="1" dirty="0" smtClean="0"/>
              <a:t> </a:t>
            </a:r>
            <a:r>
              <a:rPr lang="it-IT" b="1" dirty="0" err="1" smtClean="0"/>
              <a:t>discursif</a:t>
            </a:r>
            <a:r>
              <a:rPr lang="it-IT" b="1" dirty="0" smtClean="0"/>
              <a:t> </a:t>
            </a:r>
            <a:r>
              <a:rPr lang="it-IT" dirty="0" err="1" smtClean="0"/>
              <a:t>chez</a:t>
            </a:r>
            <a:r>
              <a:rPr lang="it-IT" dirty="0" smtClean="0"/>
              <a:t> </a:t>
            </a:r>
            <a:r>
              <a:rPr lang="it-IT" dirty="0" err="1" smtClean="0"/>
              <a:t>les</a:t>
            </a:r>
            <a:r>
              <a:rPr lang="it-IT" dirty="0" smtClean="0"/>
              <a:t> </a:t>
            </a:r>
            <a:r>
              <a:rPr lang="it-IT" dirty="0" err="1" smtClean="0"/>
              <a:t>scripteurs</a:t>
            </a:r>
            <a:r>
              <a:rPr lang="it-IT" dirty="0" smtClean="0"/>
              <a:t> </a:t>
            </a:r>
            <a:r>
              <a:rPr lang="it-IT" b="1" dirty="0" smtClean="0"/>
              <a:t>plus </a:t>
            </a:r>
            <a:r>
              <a:rPr lang="it-IT" b="1" dirty="0" err="1" smtClean="0"/>
              <a:t>lettrés</a:t>
            </a:r>
            <a:r>
              <a:rPr lang="it-IT" b="1" dirty="0" smtClean="0"/>
              <a:t>, </a:t>
            </a:r>
            <a:r>
              <a:rPr lang="it-IT" dirty="0" err="1" smtClean="0"/>
              <a:t>chez</a:t>
            </a:r>
            <a:r>
              <a:rPr lang="it-IT" dirty="0" smtClean="0"/>
              <a:t> qui </a:t>
            </a:r>
            <a:r>
              <a:rPr lang="it-IT" dirty="0" err="1" smtClean="0"/>
              <a:t>les</a:t>
            </a:r>
            <a:r>
              <a:rPr lang="it-IT" dirty="0" smtClean="0"/>
              <a:t> </a:t>
            </a:r>
            <a:r>
              <a:rPr lang="it-IT" dirty="0" err="1" smtClean="0"/>
              <a:t>manifestations</a:t>
            </a:r>
            <a:r>
              <a:rPr lang="it-IT" dirty="0" smtClean="0"/>
              <a:t> </a:t>
            </a:r>
            <a:r>
              <a:rPr lang="it-IT" dirty="0" err="1" smtClean="0"/>
              <a:t>du</a:t>
            </a:r>
            <a:r>
              <a:rPr lang="it-IT" dirty="0" smtClean="0"/>
              <a:t> </a:t>
            </a:r>
            <a:r>
              <a:rPr lang="it-IT" dirty="0" err="1" smtClean="0"/>
              <a:t>mécontentement</a:t>
            </a:r>
            <a:r>
              <a:rPr lang="it-IT" dirty="0" smtClean="0"/>
              <a:t> </a:t>
            </a:r>
            <a:r>
              <a:rPr lang="it-IT" dirty="0" err="1" smtClean="0"/>
              <a:t>sont</a:t>
            </a:r>
            <a:r>
              <a:rPr lang="it-IT" dirty="0" smtClean="0"/>
              <a:t> en </a:t>
            </a:r>
            <a:r>
              <a:rPr lang="it-IT" dirty="0" err="1" smtClean="0"/>
              <a:t>général</a:t>
            </a:r>
            <a:r>
              <a:rPr lang="it-IT" dirty="0" smtClean="0"/>
              <a:t> plus </a:t>
            </a:r>
            <a:r>
              <a:rPr lang="it-IT" dirty="0" err="1" smtClean="0"/>
              <a:t>nombreuses</a:t>
            </a:r>
            <a:endParaRPr lang="fr-FR" dirty="0" smtClean="0"/>
          </a:p>
          <a:p>
            <a:pPr lvl="0"/>
            <a:r>
              <a:rPr lang="fr-FR" dirty="0" smtClean="0"/>
              <a:t>L’ambivalence du silence se retrouve dans ces textes : </a:t>
            </a:r>
          </a:p>
          <a:p>
            <a:pPr lvl="0">
              <a:buFont typeface="Arial" panose="020B0604020202020204" pitchFamily="34" charset="0"/>
              <a:buChar char="•"/>
            </a:pPr>
            <a:r>
              <a:rPr lang="fr-FR" dirty="0" smtClean="0"/>
              <a:t>Il s’impose </a:t>
            </a:r>
            <a:r>
              <a:rPr lang="fr-FR" b="1" dirty="0" smtClean="0"/>
              <a:t>face aux discours ressentis </a:t>
            </a:r>
            <a:r>
              <a:rPr lang="fr-FR" dirty="0" smtClean="0"/>
              <a:t>comme vagues et figés de la propagande et de la presse </a:t>
            </a:r>
          </a:p>
          <a:p>
            <a:pPr>
              <a:buFont typeface="Arial" panose="020B0604020202020204" pitchFamily="34" charset="0"/>
              <a:buChar char="•"/>
            </a:pPr>
            <a:r>
              <a:rPr lang="fr-FR" b="1" dirty="0" smtClean="0"/>
              <a:t>Il faut le rompre</a:t>
            </a:r>
            <a:r>
              <a:rPr lang="fr-FR" dirty="0" smtClean="0"/>
              <a:t>, il faut témoigner de quelque manière ce qui se passe au front</a:t>
            </a:r>
          </a:p>
          <a:p>
            <a:r>
              <a:rPr lang="it-IT" dirty="0"/>
              <a:t>Il </a:t>
            </a:r>
            <a:r>
              <a:rPr lang="it-IT" dirty="0" err="1"/>
              <a:t>permet</a:t>
            </a:r>
            <a:r>
              <a:rPr lang="it-IT" dirty="0"/>
              <a:t> de </a:t>
            </a:r>
            <a:r>
              <a:rPr lang="it-IT" b="1" dirty="0" err="1"/>
              <a:t>critiquer</a:t>
            </a:r>
            <a:r>
              <a:rPr lang="it-IT" b="1" dirty="0"/>
              <a:t> la guerre </a:t>
            </a:r>
            <a:r>
              <a:rPr lang="it-IT" dirty="0"/>
              <a:t>et </a:t>
            </a:r>
            <a:r>
              <a:rPr lang="it-IT" dirty="0" err="1"/>
              <a:t>les</a:t>
            </a:r>
            <a:r>
              <a:rPr lang="it-IT" dirty="0"/>
              <a:t> </a:t>
            </a:r>
            <a:r>
              <a:rPr lang="it-IT" dirty="0" err="1"/>
              <a:t>conditions</a:t>
            </a:r>
            <a:r>
              <a:rPr lang="it-IT" dirty="0"/>
              <a:t> de vie </a:t>
            </a:r>
            <a:r>
              <a:rPr lang="it-IT" dirty="0" err="1"/>
              <a:t>dans</a:t>
            </a:r>
            <a:r>
              <a:rPr lang="it-IT" dirty="0"/>
              <a:t> </a:t>
            </a:r>
            <a:r>
              <a:rPr lang="it-IT" dirty="0" err="1"/>
              <a:t>les</a:t>
            </a:r>
            <a:r>
              <a:rPr lang="it-IT" dirty="0"/>
              <a:t> </a:t>
            </a:r>
            <a:r>
              <a:rPr lang="it-IT" dirty="0" err="1"/>
              <a:t>tranchées</a:t>
            </a:r>
            <a:endParaRPr lang="fr-FR" dirty="0"/>
          </a:p>
          <a:p>
            <a:pPr lvl="0"/>
            <a:r>
              <a:rPr lang="it-IT" dirty="0" smtClean="0"/>
              <a:t>Il </a:t>
            </a:r>
            <a:r>
              <a:rPr lang="it-IT" dirty="0" err="1"/>
              <a:t>permet</a:t>
            </a:r>
            <a:r>
              <a:rPr lang="it-IT" dirty="0"/>
              <a:t> d’</a:t>
            </a:r>
            <a:r>
              <a:rPr lang="it-IT" b="1" dirty="0" err="1"/>
              <a:t>opposer</a:t>
            </a:r>
            <a:r>
              <a:rPr lang="it-IT" b="1" dirty="0"/>
              <a:t> </a:t>
            </a:r>
            <a:r>
              <a:rPr lang="it-IT" b="1" dirty="0" err="1"/>
              <a:t>des</a:t>
            </a:r>
            <a:r>
              <a:rPr lang="it-IT" b="1" dirty="0"/>
              <a:t> </a:t>
            </a:r>
            <a:r>
              <a:rPr lang="it-IT" b="1" dirty="0" err="1"/>
              <a:t>actants</a:t>
            </a:r>
            <a:r>
              <a:rPr lang="it-IT" b="1" dirty="0"/>
              <a:t> </a:t>
            </a:r>
            <a:r>
              <a:rPr lang="it-IT" dirty="0" smtClean="0"/>
              <a:t>(</a:t>
            </a:r>
            <a:r>
              <a:rPr lang="it-IT" dirty="0" err="1" smtClean="0"/>
              <a:t>poilus</a:t>
            </a:r>
            <a:r>
              <a:rPr lang="it-IT" dirty="0" smtClean="0"/>
              <a:t> vs </a:t>
            </a:r>
            <a:r>
              <a:rPr lang="it-IT" dirty="0" err="1" smtClean="0"/>
              <a:t>civils</a:t>
            </a:r>
            <a:r>
              <a:rPr lang="it-IT" dirty="0" smtClean="0"/>
              <a:t>) tout </a:t>
            </a:r>
            <a:r>
              <a:rPr lang="it-IT" dirty="0" err="1"/>
              <a:t>autant</a:t>
            </a:r>
            <a:r>
              <a:rPr lang="it-IT" dirty="0"/>
              <a:t> </a:t>
            </a:r>
            <a:r>
              <a:rPr lang="it-IT" dirty="0" err="1"/>
              <a:t>que</a:t>
            </a:r>
            <a:r>
              <a:rPr lang="it-IT" dirty="0"/>
              <a:t> </a:t>
            </a:r>
            <a:r>
              <a:rPr lang="it-IT" b="1" dirty="0" err="1"/>
              <a:t>des</a:t>
            </a:r>
            <a:r>
              <a:rPr lang="it-IT" dirty="0"/>
              <a:t> </a:t>
            </a:r>
            <a:r>
              <a:rPr lang="it-IT" b="1" dirty="0" err="1"/>
              <a:t>discours</a:t>
            </a:r>
            <a:r>
              <a:rPr lang="it-IT" dirty="0"/>
              <a:t> </a:t>
            </a:r>
            <a:r>
              <a:rPr lang="it-IT" dirty="0" smtClean="0"/>
              <a:t>(</a:t>
            </a:r>
            <a:r>
              <a:rPr lang="it-IT" dirty="0" err="1" smtClean="0"/>
              <a:t>discours</a:t>
            </a:r>
            <a:r>
              <a:rPr lang="it-IT" dirty="0" smtClean="0"/>
              <a:t> </a:t>
            </a:r>
            <a:r>
              <a:rPr lang="it-IT" dirty="0" err="1" smtClean="0"/>
              <a:t>des</a:t>
            </a:r>
            <a:r>
              <a:rPr lang="it-IT" dirty="0" smtClean="0"/>
              <a:t> </a:t>
            </a:r>
            <a:r>
              <a:rPr lang="it-IT" dirty="0" err="1" smtClean="0"/>
              <a:t>poilus</a:t>
            </a:r>
            <a:r>
              <a:rPr lang="it-IT" dirty="0" smtClean="0"/>
              <a:t> vs </a:t>
            </a:r>
            <a:r>
              <a:rPr lang="it-IT" dirty="0" err="1" smtClean="0"/>
              <a:t>discours</a:t>
            </a:r>
            <a:r>
              <a:rPr lang="it-IT" dirty="0" smtClean="0"/>
              <a:t> de la presse) </a:t>
            </a:r>
            <a:r>
              <a:rPr lang="it-IT" dirty="0" smtClean="0">
                <a:sym typeface="Wingdings" panose="05000000000000000000" pitchFamily="2" charset="2"/>
              </a:rPr>
              <a:t> </a:t>
            </a:r>
            <a:r>
              <a:rPr lang="it-IT" dirty="0" err="1" smtClean="0">
                <a:sym typeface="Wingdings" panose="05000000000000000000" pitchFamily="2" charset="2"/>
              </a:rPr>
              <a:t>dialogisme</a:t>
            </a:r>
            <a:r>
              <a:rPr lang="it-IT" dirty="0" smtClean="0">
                <a:sym typeface="Wingdings" panose="05000000000000000000" pitchFamily="2" charset="2"/>
              </a:rPr>
              <a:t> </a:t>
            </a:r>
            <a:r>
              <a:rPr lang="it-IT" dirty="0" err="1" smtClean="0">
                <a:sym typeface="Wingdings" panose="05000000000000000000" pitchFamily="2" charset="2"/>
              </a:rPr>
              <a:t>interlocutif</a:t>
            </a:r>
            <a:r>
              <a:rPr lang="it-IT" dirty="0" smtClean="0">
                <a:sym typeface="Wingdings" panose="05000000000000000000" pitchFamily="2" charset="2"/>
              </a:rPr>
              <a:t> et </a:t>
            </a:r>
            <a:r>
              <a:rPr lang="it-IT" dirty="0" err="1" smtClean="0">
                <a:sym typeface="Wingdings" panose="05000000000000000000" pitchFamily="2" charset="2"/>
              </a:rPr>
              <a:t>interdiscursif</a:t>
            </a:r>
            <a:r>
              <a:rPr lang="it-IT" dirty="0" smtClean="0">
                <a:sym typeface="Wingdings" panose="05000000000000000000" pitchFamily="2" charset="2"/>
              </a:rPr>
              <a:t> </a:t>
            </a:r>
          </a:p>
          <a:p>
            <a:pPr lvl="0"/>
            <a:r>
              <a:rPr lang="it-IT" dirty="0" smtClean="0">
                <a:sym typeface="Wingdings" panose="05000000000000000000" pitchFamily="2" charset="2"/>
              </a:rPr>
              <a:t>Il </a:t>
            </a:r>
            <a:r>
              <a:rPr lang="it-IT" dirty="0" err="1" smtClean="0">
                <a:sym typeface="Wingdings" panose="05000000000000000000" pitchFamily="2" charset="2"/>
              </a:rPr>
              <a:t>permet</a:t>
            </a:r>
            <a:r>
              <a:rPr lang="it-IT" dirty="0" smtClean="0">
                <a:sym typeface="Wingdings" panose="05000000000000000000" pitchFamily="2" charset="2"/>
              </a:rPr>
              <a:t> d’</a:t>
            </a:r>
            <a:r>
              <a:rPr lang="it-IT" b="1" dirty="0" err="1" smtClean="0">
                <a:sym typeface="Wingdings" panose="05000000000000000000" pitchFamily="2" charset="2"/>
              </a:rPr>
              <a:t>exprimer</a:t>
            </a:r>
            <a:r>
              <a:rPr lang="it-IT" b="1" dirty="0" smtClean="0">
                <a:sym typeface="Wingdings" panose="05000000000000000000" pitchFamily="2" charset="2"/>
              </a:rPr>
              <a:t> </a:t>
            </a:r>
            <a:r>
              <a:rPr lang="it-IT" b="1" dirty="0" err="1" smtClean="0">
                <a:sym typeface="Wingdings" panose="05000000000000000000" pitchFamily="2" charset="2"/>
              </a:rPr>
              <a:t>des</a:t>
            </a:r>
            <a:r>
              <a:rPr lang="it-IT" b="1" dirty="0" smtClean="0">
                <a:sym typeface="Wingdings" panose="05000000000000000000" pitchFamily="2" charset="2"/>
              </a:rPr>
              <a:t> </a:t>
            </a:r>
            <a:r>
              <a:rPr lang="it-IT" b="1" dirty="0" err="1" smtClean="0">
                <a:sym typeface="Wingdings" panose="05000000000000000000" pitchFamily="2" charset="2"/>
              </a:rPr>
              <a:t>émotions</a:t>
            </a:r>
            <a:r>
              <a:rPr lang="it-IT" b="1" dirty="0" smtClean="0">
                <a:sym typeface="Wingdings" panose="05000000000000000000" pitchFamily="2" charset="2"/>
              </a:rPr>
              <a:t> </a:t>
            </a:r>
            <a:r>
              <a:rPr lang="it-IT" dirty="0" smtClean="0">
                <a:sym typeface="Wingdings" panose="05000000000000000000" pitchFamily="2" charset="2"/>
              </a:rPr>
              <a:t>et de </a:t>
            </a:r>
            <a:r>
              <a:rPr lang="it-IT" dirty="0" err="1" smtClean="0">
                <a:sym typeface="Wingdings" panose="05000000000000000000" pitchFamily="2" charset="2"/>
              </a:rPr>
              <a:t>créer</a:t>
            </a:r>
            <a:r>
              <a:rPr lang="it-IT" dirty="0" smtClean="0">
                <a:sym typeface="Wingdings" panose="05000000000000000000" pitchFamily="2" charset="2"/>
              </a:rPr>
              <a:t> une </a:t>
            </a:r>
            <a:r>
              <a:rPr lang="it-IT" b="1" dirty="0" err="1" smtClean="0">
                <a:sym typeface="Wingdings" panose="05000000000000000000" pitchFamily="2" charset="2"/>
              </a:rPr>
              <a:t>communion</a:t>
            </a:r>
            <a:r>
              <a:rPr lang="it-IT" b="1" dirty="0" smtClean="0">
                <a:sym typeface="Wingdings" panose="05000000000000000000" pitchFamily="2" charset="2"/>
              </a:rPr>
              <a:t> de </a:t>
            </a:r>
            <a:r>
              <a:rPr lang="it-IT" b="1" dirty="0" err="1" smtClean="0">
                <a:sym typeface="Wingdings" panose="05000000000000000000" pitchFamily="2" charset="2"/>
              </a:rPr>
              <a:t>sentiments</a:t>
            </a:r>
            <a:r>
              <a:rPr lang="it-IT" dirty="0" smtClean="0">
                <a:sym typeface="Wingdings" panose="05000000000000000000" pitchFamily="2" charset="2"/>
              </a:rPr>
              <a:t> </a:t>
            </a:r>
            <a:endParaRPr lang="it-IT" dirty="0" smtClean="0"/>
          </a:p>
        </p:txBody>
      </p:sp>
    </p:spTree>
    <p:extLst>
      <p:ext uri="{BB962C8B-B14F-4D97-AF65-F5344CB8AC3E}">
        <p14:creationId xmlns:p14="http://schemas.microsoft.com/office/powerpoint/2010/main" val="2339147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Références</a:t>
            </a:r>
            <a:r>
              <a:rPr lang="it-IT" dirty="0" smtClean="0"/>
              <a:t> </a:t>
            </a:r>
            <a:r>
              <a:rPr lang="it-IT" dirty="0" err="1" smtClean="0"/>
              <a:t>bibliographiques</a:t>
            </a:r>
            <a:endParaRPr lang="fr-FR" dirty="0"/>
          </a:p>
        </p:txBody>
      </p:sp>
      <p:sp>
        <p:nvSpPr>
          <p:cNvPr id="3" name="Segnaposto contenuto 2"/>
          <p:cNvSpPr>
            <a:spLocks noGrp="1"/>
          </p:cNvSpPr>
          <p:nvPr>
            <p:ph idx="1"/>
          </p:nvPr>
        </p:nvSpPr>
        <p:spPr>
          <a:xfrm>
            <a:off x="2529391" y="1800314"/>
            <a:ext cx="8915400" cy="4724400"/>
          </a:xfrm>
        </p:spPr>
        <p:txBody>
          <a:bodyPr>
            <a:normAutofit fontScale="62500" lnSpcReduction="20000"/>
          </a:bodyPr>
          <a:lstStyle/>
          <a:p>
            <a:r>
              <a:rPr lang="fr-FR" dirty="0"/>
              <a:t>Barbet, Denis, Honoré, Jean-Paul. 2013. « Ce que se taire veut dire. Expressions et usages politiques du silence », in Barbet, D. &amp; Honoré, J.-P. (</a:t>
            </a:r>
            <a:r>
              <a:rPr lang="fr-FR" dirty="0" err="1"/>
              <a:t>dir</a:t>
            </a:r>
            <a:r>
              <a:rPr lang="fr-FR" dirty="0"/>
              <a:t>.), Le silence, </a:t>
            </a:r>
            <a:r>
              <a:rPr lang="fr-FR" i="1" dirty="0"/>
              <a:t>Mots. Les langages du politique</a:t>
            </a:r>
            <a:r>
              <a:rPr lang="fr-FR" dirty="0"/>
              <a:t>, n°103, p.7-21.</a:t>
            </a:r>
          </a:p>
          <a:p>
            <a:r>
              <a:rPr lang="it-IT" dirty="0" smtClean="0"/>
              <a:t>Branca-</a:t>
            </a:r>
            <a:r>
              <a:rPr lang="it-IT" dirty="0" err="1" smtClean="0"/>
              <a:t>Rosoff</a:t>
            </a:r>
            <a:r>
              <a:rPr lang="it-IT" dirty="0" smtClean="0"/>
              <a:t>, S. (2017), «La Grande </a:t>
            </a:r>
            <a:r>
              <a:rPr lang="it-IT" dirty="0" err="1" smtClean="0"/>
              <a:t>Guere</a:t>
            </a:r>
            <a:r>
              <a:rPr lang="it-IT" dirty="0" smtClean="0"/>
              <a:t> </a:t>
            </a:r>
            <a:r>
              <a:rPr lang="it-IT" dirty="0" err="1" smtClean="0"/>
              <a:t>des</a:t>
            </a:r>
            <a:r>
              <a:rPr lang="it-IT" dirty="0" smtClean="0"/>
              <a:t> </a:t>
            </a:r>
            <a:r>
              <a:rPr lang="it-IT" dirty="0" err="1" smtClean="0"/>
              <a:t>ruraux</a:t>
            </a:r>
            <a:r>
              <a:rPr lang="it-IT" dirty="0" smtClean="0"/>
              <a:t> </a:t>
            </a:r>
            <a:r>
              <a:rPr lang="it-IT" dirty="0" err="1" smtClean="0"/>
              <a:t>peu-lettrés</a:t>
            </a:r>
            <a:r>
              <a:rPr lang="it-IT" dirty="0" smtClean="0"/>
              <a:t>: une </a:t>
            </a:r>
            <a:r>
              <a:rPr lang="it-IT" dirty="0" err="1" smtClean="0"/>
              <a:t>expérience</a:t>
            </a:r>
            <a:r>
              <a:rPr lang="it-IT" dirty="0" smtClean="0"/>
              <a:t> </a:t>
            </a:r>
            <a:r>
              <a:rPr lang="it-IT" dirty="0" err="1" smtClean="0"/>
              <a:t>populaire</a:t>
            </a:r>
            <a:r>
              <a:rPr lang="it-IT" dirty="0" smtClean="0"/>
              <a:t> d’</a:t>
            </a:r>
            <a:r>
              <a:rPr lang="it-IT" dirty="0" err="1" smtClean="0"/>
              <a:t>écriture</a:t>
            </a:r>
            <a:r>
              <a:rPr lang="it-IT" dirty="0" smtClean="0"/>
              <a:t>», </a:t>
            </a:r>
            <a:r>
              <a:rPr lang="it-IT" dirty="0" err="1" smtClean="0"/>
              <a:t>Roynette</a:t>
            </a:r>
            <a:r>
              <a:rPr lang="it-IT" dirty="0" smtClean="0"/>
              <a:t>, </a:t>
            </a:r>
            <a:r>
              <a:rPr lang="it-IT" dirty="0" err="1" smtClean="0"/>
              <a:t>Siouffi</a:t>
            </a:r>
            <a:r>
              <a:rPr lang="it-IT" dirty="0" smtClean="0"/>
              <a:t>, </a:t>
            </a:r>
            <a:r>
              <a:rPr lang="it-IT" dirty="0" err="1" smtClean="0"/>
              <a:t>Steuckardt</a:t>
            </a:r>
            <a:r>
              <a:rPr lang="it-IT" dirty="0"/>
              <a:t> </a:t>
            </a:r>
            <a:r>
              <a:rPr lang="it-IT" dirty="0" smtClean="0"/>
              <a:t>(dir.) La langue </a:t>
            </a:r>
            <a:r>
              <a:rPr lang="it-IT" dirty="0" err="1" smtClean="0"/>
              <a:t>sous</a:t>
            </a:r>
            <a:r>
              <a:rPr lang="it-IT" dirty="0" smtClean="0"/>
              <a:t> le </a:t>
            </a:r>
            <a:r>
              <a:rPr lang="it-IT" dirty="0" err="1" smtClean="0"/>
              <a:t>feu</a:t>
            </a:r>
            <a:r>
              <a:rPr lang="it-IT" dirty="0" smtClean="0"/>
              <a:t>. </a:t>
            </a:r>
            <a:r>
              <a:rPr lang="it-IT" dirty="0" err="1" smtClean="0"/>
              <a:t>Mots</a:t>
            </a:r>
            <a:r>
              <a:rPr lang="it-IT" dirty="0" smtClean="0"/>
              <a:t>, </a:t>
            </a:r>
            <a:r>
              <a:rPr lang="it-IT" dirty="0" err="1" smtClean="0"/>
              <a:t>textes</a:t>
            </a:r>
            <a:r>
              <a:rPr lang="it-IT" dirty="0" smtClean="0"/>
              <a:t>, </a:t>
            </a:r>
            <a:r>
              <a:rPr lang="it-IT" dirty="0" err="1" smtClean="0"/>
              <a:t>discours</a:t>
            </a:r>
            <a:r>
              <a:rPr lang="it-IT" dirty="0" smtClean="0"/>
              <a:t> de la Grande Guerre. Rennes, PUR, p. 111-124.</a:t>
            </a:r>
          </a:p>
          <a:p>
            <a:r>
              <a:rPr lang="fr-FR" dirty="0" err="1"/>
              <a:t>Branca-Rosoff</a:t>
            </a:r>
            <a:r>
              <a:rPr lang="fr-FR" dirty="0"/>
              <a:t>, S. (2015). Rituels épistolaires ou flux verbal. Deux formes d’appropriation de l’écriture. </a:t>
            </a:r>
            <a:r>
              <a:rPr lang="fr-FR" dirty="0" err="1"/>
              <a:t>Steuckardt</a:t>
            </a:r>
            <a:r>
              <a:rPr lang="fr-FR" dirty="0"/>
              <a:t>, A. (</a:t>
            </a:r>
            <a:r>
              <a:rPr lang="fr-FR" dirty="0" err="1"/>
              <a:t>dir</a:t>
            </a:r>
            <a:r>
              <a:rPr lang="fr-FR" dirty="0"/>
              <a:t>.). </a:t>
            </a:r>
            <a:r>
              <a:rPr lang="fr-FR" i="1" dirty="0"/>
              <a:t>Entre village et tranchées. L’écriture de Poilus ordinaires</a:t>
            </a:r>
            <a:r>
              <a:rPr lang="fr-FR" dirty="0"/>
              <a:t>. Uzès : Inclinaison, 41-52. </a:t>
            </a:r>
          </a:p>
          <a:p>
            <a:r>
              <a:rPr lang="it-IT" dirty="0" err="1"/>
              <a:t>Große</a:t>
            </a:r>
            <a:r>
              <a:rPr lang="it-IT" dirty="0"/>
              <a:t>, S., </a:t>
            </a:r>
            <a:r>
              <a:rPr lang="it-IT" dirty="0" err="1"/>
              <a:t>Steuckardt</a:t>
            </a:r>
            <a:r>
              <a:rPr lang="it-IT" dirty="0"/>
              <a:t>, A., Dal Bo, B., </a:t>
            </a:r>
            <a:r>
              <a:rPr lang="it-IT" dirty="0" err="1"/>
              <a:t>Sowada</a:t>
            </a:r>
            <a:r>
              <a:rPr lang="it-IT" dirty="0"/>
              <a:t>, L. (2016). </a:t>
            </a:r>
            <a:r>
              <a:rPr lang="fr-FR" dirty="0"/>
              <a:t>Du rituel à l’individuel dans des correspondances peu lettrées de la Grande Guerre. </a:t>
            </a:r>
            <a:r>
              <a:rPr lang="fr-FR" i="1" dirty="0"/>
              <a:t>Actes du 5e Congrès Mondial de Linguistique Française</a:t>
            </a:r>
            <a:r>
              <a:rPr lang="fr-FR" dirty="0"/>
              <a:t>. En ligne : </a:t>
            </a:r>
            <a:r>
              <a:rPr lang="fr-FR" u="sng" dirty="0">
                <a:hlinkClick r:id="rId2"/>
              </a:rPr>
              <a:t>https://www.shs-conferences.org/articles/shsconf/abs/2016/05/shsconf_cmlf2016_06008/shsconf_cmlf2016_06008.html</a:t>
            </a:r>
            <a:r>
              <a:rPr lang="fr-FR" dirty="0"/>
              <a:t>, consulté le 11/12/2017.  </a:t>
            </a:r>
            <a:endParaRPr lang="fr-FR" dirty="0" smtClean="0"/>
          </a:p>
          <a:p>
            <a:r>
              <a:rPr lang="it-IT" dirty="0" err="1" smtClean="0"/>
              <a:t>Kottelat</a:t>
            </a:r>
            <a:r>
              <a:rPr lang="it-IT" dirty="0" smtClean="0"/>
              <a:t> P. (2010), «</a:t>
            </a:r>
            <a:r>
              <a:rPr lang="it-IT" dirty="0" err="1" smtClean="0"/>
              <a:t>Les</a:t>
            </a:r>
            <a:r>
              <a:rPr lang="it-IT" dirty="0" smtClean="0"/>
              <a:t> ‘</a:t>
            </a:r>
            <a:r>
              <a:rPr lang="it-IT" dirty="0" err="1" smtClean="0"/>
              <a:t>silences</a:t>
            </a:r>
            <a:r>
              <a:rPr lang="it-IT" dirty="0" smtClean="0"/>
              <a:t> </a:t>
            </a:r>
            <a:r>
              <a:rPr lang="it-IT" dirty="0" err="1" smtClean="0"/>
              <a:t>culturels</a:t>
            </a:r>
            <a:r>
              <a:rPr lang="it-IT" dirty="0" smtClean="0"/>
              <a:t>’ à </a:t>
            </a:r>
            <a:r>
              <a:rPr lang="it-IT" dirty="0" err="1" smtClean="0"/>
              <a:t>l’aune</a:t>
            </a:r>
            <a:r>
              <a:rPr lang="it-IT" dirty="0" smtClean="0"/>
              <a:t> de la </a:t>
            </a:r>
            <a:r>
              <a:rPr lang="it-IT" dirty="0" err="1" smtClean="0"/>
              <a:t>linguistique</a:t>
            </a:r>
            <a:r>
              <a:rPr lang="it-IT" dirty="0" smtClean="0"/>
              <a:t> et de la </a:t>
            </a:r>
            <a:r>
              <a:rPr lang="it-IT" dirty="0" err="1" smtClean="0"/>
              <a:t>dialectologie</a:t>
            </a:r>
            <a:r>
              <a:rPr lang="it-IT" dirty="0" smtClean="0"/>
              <a:t>» in </a:t>
            </a:r>
            <a:r>
              <a:rPr lang="it-IT" dirty="0" err="1" smtClean="0"/>
              <a:t>Gianoloio</a:t>
            </a:r>
            <a:r>
              <a:rPr lang="it-IT" dirty="0" smtClean="0"/>
              <a:t> V. </a:t>
            </a:r>
            <a:r>
              <a:rPr lang="it-IT" i="1" dirty="0" smtClean="0"/>
              <a:t>Silenzi. Paradigmi del non detto</a:t>
            </a:r>
            <a:r>
              <a:rPr lang="it-IT" dirty="0" smtClean="0"/>
              <a:t>, Torino, </a:t>
            </a:r>
            <a:r>
              <a:rPr lang="it-IT" dirty="0" err="1" smtClean="0"/>
              <a:t>Neos</a:t>
            </a:r>
            <a:r>
              <a:rPr lang="it-IT" dirty="0" smtClean="0"/>
              <a:t>, p. 129-135. </a:t>
            </a:r>
            <a:endParaRPr lang="fr-FR" dirty="0" smtClean="0"/>
          </a:p>
          <a:p>
            <a:r>
              <a:rPr lang="fr-FR" dirty="0" err="1"/>
              <a:t>Luxardo</a:t>
            </a:r>
            <a:r>
              <a:rPr lang="fr-FR" dirty="0"/>
              <a:t>, G., (2015). </a:t>
            </a:r>
            <a:r>
              <a:rPr lang="fr-FR" dirty="0" err="1"/>
              <a:t>Fréquences</a:t>
            </a:r>
            <a:r>
              <a:rPr lang="fr-FR" dirty="0"/>
              <a:t> des colis et marmites : comment mesurer la </a:t>
            </a:r>
            <a:r>
              <a:rPr lang="fr-FR" dirty="0" err="1"/>
              <a:t>languitude</a:t>
            </a:r>
            <a:r>
              <a:rPr lang="fr-FR" dirty="0"/>
              <a:t> ?. </a:t>
            </a:r>
            <a:r>
              <a:rPr lang="fr-FR" dirty="0" err="1"/>
              <a:t>Steuckardt</a:t>
            </a:r>
            <a:r>
              <a:rPr lang="fr-FR" dirty="0"/>
              <a:t> A. (</a:t>
            </a:r>
            <a:r>
              <a:rPr lang="fr-FR" dirty="0" err="1"/>
              <a:t>dir</a:t>
            </a:r>
            <a:r>
              <a:rPr lang="fr-FR" dirty="0"/>
              <a:t>.). </a:t>
            </a:r>
            <a:r>
              <a:rPr lang="fr-FR" i="1" dirty="0"/>
              <a:t>Entre village et tranchées</a:t>
            </a:r>
            <a:r>
              <a:rPr lang="fr-FR" dirty="0"/>
              <a:t>. </a:t>
            </a:r>
            <a:r>
              <a:rPr lang="fr-FR" i="1" dirty="0"/>
              <a:t>L’écriture de Poilus ordinaires. </a:t>
            </a:r>
            <a:r>
              <a:rPr lang="fr-FR" dirty="0"/>
              <a:t>Uzès : Inclinaison, 113-123.</a:t>
            </a:r>
          </a:p>
          <a:p>
            <a:r>
              <a:rPr lang="it-IT" dirty="0" err="1" smtClean="0"/>
              <a:t>Margarito</a:t>
            </a:r>
            <a:r>
              <a:rPr lang="it-IT" dirty="0" smtClean="0"/>
              <a:t> M. (2001), «Le </a:t>
            </a:r>
            <a:r>
              <a:rPr lang="it-IT" dirty="0" err="1" smtClean="0"/>
              <a:t>silence</a:t>
            </a:r>
            <a:r>
              <a:rPr lang="it-IT" dirty="0" smtClean="0"/>
              <a:t> </a:t>
            </a:r>
            <a:r>
              <a:rPr lang="it-IT" dirty="0" err="1" smtClean="0"/>
              <a:t>du</a:t>
            </a:r>
            <a:r>
              <a:rPr lang="it-IT" dirty="0" smtClean="0"/>
              <a:t> </a:t>
            </a:r>
            <a:r>
              <a:rPr lang="it-IT" dirty="0" err="1" smtClean="0"/>
              <a:t>dictionnaire</a:t>
            </a:r>
            <a:r>
              <a:rPr lang="it-IT" dirty="0" smtClean="0"/>
              <a:t>», in </a:t>
            </a:r>
            <a:r>
              <a:rPr lang="it-IT" dirty="0" err="1" smtClean="0"/>
              <a:t>Margarito</a:t>
            </a:r>
            <a:r>
              <a:rPr lang="it-IT" dirty="0"/>
              <a:t> </a:t>
            </a:r>
            <a:r>
              <a:rPr lang="it-IT" dirty="0" smtClean="0"/>
              <a:t>M., </a:t>
            </a:r>
            <a:r>
              <a:rPr lang="it-IT" dirty="0" err="1" smtClean="0"/>
              <a:t>Galazzi</a:t>
            </a:r>
            <a:r>
              <a:rPr lang="it-IT" dirty="0" smtClean="0"/>
              <a:t>. E., </a:t>
            </a:r>
            <a:r>
              <a:rPr lang="it-IT" dirty="0" err="1" smtClean="0"/>
              <a:t>Lebbar</a:t>
            </a:r>
            <a:r>
              <a:rPr lang="it-IT" dirty="0" smtClean="0"/>
              <a:t> Politi M. (</a:t>
            </a:r>
            <a:r>
              <a:rPr lang="it-IT" dirty="0" err="1" smtClean="0"/>
              <a:t>éds</a:t>
            </a:r>
            <a:r>
              <a:rPr lang="it-IT" dirty="0" smtClean="0"/>
              <a:t>.), </a:t>
            </a:r>
            <a:r>
              <a:rPr lang="it-IT" i="1" dirty="0" smtClean="0"/>
              <a:t>Oralità nella parola e nella scrittura/</a:t>
            </a:r>
            <a:r>
              <a:rPr lang="it-IT" i="1" dirty="0" err="1" smtClean="0"/>
              <a:t>Oralité</a:t>
            </a:r>
            <a:r>
              <a:rPr lang="it-IT" i="1" dirty="0" smtClean="0"/>
              <a:t> </a:t>
            </a:r>
            <a:r>
              <a:rPr lang="it-IT" i="1" dirty="0" err="1" smtClean="0"/>
              <a:t>dans</a:t>
            </a:r>
            <a:r>
              <a:rPr lang="it-IT" i="1" dirty="0" smtClean="0"/>
              <a:t> la parole et l’</a:t>
            </a:r>
            <a:r>
              <a:rPr lang="it-IT" i="1" dirty="0" err="1" smtClean="0"/>
              <a:t>écriture</a:t>
            </a:r>
            <a:r>
              <a:rPr lang="it-IT" dirty="0" smtClean="0"/>
              <a:t>, Torino, Edizioni Libreria Cortina, p. 107-118. </a:t>
            </a:r>
          </a:p>
          <a:p>
            <a:r>
              <a:rPr lang="it-IT" dirty="0" err="1" smtClean="0"/>
              <a:t>Paissa</a:t>
            </a:r>
            <a:r>
              <a:rPr lang="it-IT" dirty="0" smtClean="0"/>
              <a:t> P. (2013) «</a:t>
            </a:r>
            <a:r>
              <a:rPr lang="fr-FR" dirty="0" smtClean="0"/>
              <a:t>Le </a:t>
            </a:r>
            <a:r>
              <a:rPr lang="fr-FR" dirty="0"/>
              <a:t>silence sur la torture pendant la guerre d’Algérie. Analyse d’un corpus de presse française (1957 et </a:t>
            </a:r>
            <a:r>
              <a:rPr lang="fr-FR" dirty="0" smtClean="0"/>
              <a:t>2000), </a:t>
            </a:r>
            <a:r>
              <a:rPr lang="fr-FR" i="1" dirty="0" smtClean="0"/>
              <a:t>Mots</a:t>
            </a:r>
            <a:r>
              <a:rPr lang="fr-FR" i="1" dirty="0"/>
              <a:t>. Les langages du politique</a:t>
            </a:r>
            <a:r>
              <a:rPr lang="fr-FR" dirty="0"/>
              <a:t>, </a:t>
            </a:r>
            <a:r>
              <a:rPr lang="fr-FR" dirty="0" smtClean="0"/>
              <a:t>103</a:t>
            </a:r>
            <a:endParaRPr lang="it-IT" dirty="0" smtClean="0"/>
          </a:p>
          <a:p>
            <a:r>
              <a:rPr lang="fr-FR" dirty="0" err="1"/>
              <a:t>Pellegrini</a:t>
            </a:r>
            <a:r>
              <a:rPr lang="fr-FR" dirty="0"/>
              <a:t>, F. (2015). Logiques épistolaires. </a:t>
            </a:r>
            <a:r>
              <a:rPr lang="fr-FR" dirty="0" err="1"/>
              <a:t>Steuckardt</a:t>
            </a:r>
            <a:r>
              <a:rPr lang="fr-FR" dirty="0"/>
              <a:t> A. (</a:t>
            </a:r>
            <a:r>
              <a:rPr lang="fr-FR" dirty="0" err="1"/>
              <a:t>dir</a:t>
            </a:r>
            <a:r>
              <a:rPr lang="fr-FR" dirty="0"/>
              <a:t>.). </a:t>
            </a:r>
            <a:r>
              <a:rPr lang="fr-FR" i="1" dirty="0"/>
              <a:t>Entre village et tranchées</a:t>
            </a:r>
            <a:r>
              <a:rPr lang="fr-FR" dirty="0"/>
              <a:t>. </a:t>
            </a:r>
            <a:r>
              <a:rPr lang="fr-FR" i="1" dirty="0"/>
              <a:t>L’écriture de Poilus ordinaires. </a:t>
            </a:r>
            <a:r>
              <a:rPr lang="fr-FR" dirty="0"/>
              <a:t>Uzès : Inclinaison, 101-112.  </a:t>
            </a:r>
          </a:p>
          <a:p>
            <a:r>
              <a:rPr lang="fr-FR" dirty="0" err="1" smtClean="0"/>
              <a:t>Puccinelli-Orlandi</a:t>
            </a:r>
            <a:r>
              <a:rPr lang="fr-FR" dirty="0" smtClean="0"/>
              <a:t> </a:t>
            </a:r>
            <a:r>
              <a:rPr lang="fr-FR" dirty="0" err="1"/>
              <a:t>Eni</a:t>
            </a:r>
            <a:r>
              <a:rPr lang="fr-FR" dirty="0"/>
              <a:t>. 1996. </a:t>
            </a:r>
            <a:r>
              <a:rPr lang="fr-FR" i="1" dirty="0"/>
              <a:t>Les formes du silence. Dans le mouvement du sens</a:t>
            </a:r>
            <a:r>
              <a:rPr lang="fr-FR" dirty="0"/>
              <a:t>, Paris, Éditions des Cendres.</a:t>
            </a:r>
          </a:p>
          <a:p>
            <a:r>
              <a:rPr lang="fr-FR" dirty="0" err="1"/>
              <a:t>Steuckardt</a:t>
            </a:r>
            <a:r>
              <a:rPr lang="fr-FR" dirty="0"/>
              <a:t>, Agnès (</a:t>
            </a:r>
            <a:r>
              <a:rPr lang="fr-FR" dirty="0" err="1"/>
              <a:t>dir</a:t>
            </a:r>
            <a:r>
              <a:rPr lang="fr-FR" dirty="0"/>
              <a:t>.). 2015. </a:t>
            </a:r>
            <a:r>
              <a:rPr lang="fr-FR" i="1" dirty="0"/>
              <a:t>Entre village et tranchées. L’écriture de Poilus ordinaires</a:t>
            </a:r>
            <a:r>
              <a:rPr lang="fr-FR" dirty="0"/>
              <a:t>, Uzès : </a:t>
            </a:r>
            <a:r>
              <a:rPr lang="fr-FR" dirty="0" smtClean="0"/>
              <a:t>Inclinaison</a:t>
            </a:r>
          </a:p>
        </p:txBody>
      </p:sp>
    </p:spTree>
    <p:extLst>
      <p:ext uri="{BB962C8B-B14F-4D97-AF65-F5344CB8AC3E}">
        <p14:creationId xmlns:p14="http://schemas.microsoft.com/office/powerpoint/2010/main" val="2291674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Plan</a:t>
            </a:r>
            <a:endParaRPr lang="fr-FR" dirty="0"/>
          </a:p>
        </p:txBody>
      </p:sp>
      <p:sp>
        <p:nvSpPr>
          <p:cNvPr id="3" name="Segnaposto contenuto 2"/>
          <p:cNvSpPr>
            <a:spLocks noGrp="1"/>
          </p:cNvSpPr>
          <p:nvPr>
            <p:ph idx="1"/>
          </p:nvPr>
        </p:nvSpPr>
        <p:spPr/>
        <p:txBody>
          <a:bodyPr/>
          <a:lstStyle/>
          <a:p>
            <a:r>
              <a:rPr lang="it-IT" dirty="0" smtClean="0"/>
              <a:t>Pour </a:t>
            </a:r>
            <a:r>
              <a:rPr lang="it-IT" dirty="0" err="1" smtClean="0"/>
              <a:t>contextualiser</a:t>
            </a:r>
            <a:r>
              <a:rPr lang="it-IT" dirty="0" smtClean="0"/>
              <a:t> </a:t>
            </a:r>
            <a:r>
              <a:rPr lang="it-IT" dirty="0" err="1" smtClean="0"/>
              <a:t>les</a:t>
            </a:r>
            <a:r>
              <a:rPr lang="it-IT" dirty="0" smtClean="0"/>
              <a:t> </a:t>
            </a:r>
            <a:r>
              <a:rPr lang="it-IT" dirty="0" err="1" smtClean="0"/>
              <a:t>lettres</a:t>
            </a:r>
            <a:r>
              <a:rPr lang="it-IT" dirty="0" smtClean="0"/>
              <a:t> </a:t>
            </a:r>
            <a:r>
              <a:rPr lang="it-IT" dirty="0" err="1" smtClean="0"/>
              <a:t>des</a:t>
            </a:r>
            <a:r>
              <a:rPr lang="it-IT" dirty="0" smtClean="0"/>
              <a:t> </a:t>
            </a:r>
            <a:r>
              <a:rPr lang="it-IT" dirty="0" err="1" smtClean="0"/>
              <a:t>Poilus</a:t>
            </a:r>
            <a:r>
              <a:rPr lang="it-IT" dirty="0" smtClean="0"/>
              <a:t> </a:t>
            </a:r>
          </a:p>
          <a:p>
            <a:r>
              <a:rPr lang="it-IT" dirty="0" err="1" smtClean="0"/>
              <a:t>Cadre</a:t>
            </a:r>
            <a:r>
              <a:rPr lang="it-IT" dirty="0" smtClean="0"/>
              <a:t> </a:t>
            </a:r>
            <a:r>
              <a:rPr lang="it-IT" dirty="0" err="1" smtClean="0"/>
              <a:t>théorique</a:t>
            </a:r>
            <a:r>
              <a:rPr lang="it-IT" dirty="0" smtClean="0"/>
              <a:t> et </a:t>
            </a:r>
            <a:r>
              <a:rPr lang="it-IT" dirty="0" err="1" smtClean="0"/>
              <a:t>objectifs</a:t>
            </a:r>
            <a:r>
              <a:rPr lang="it-IT" dirty="0" smtClean="0"/>
              <a:t> </a:t>
            </a:r>
          </a:p>
          <a:p>
            <a:r>
              <a:rPr lang="it-IT" dirty="0" smtClean="0"/>
              <a:t>Corpus</a:t>
            </a:r>
          </a:p>
          <a:p>
            <a:r>
              <a:rPr lang="it-IT" dirty="0" err="1" smtClean="0"/>
              <a:t>Données</a:t>
            </a:r>
            <a:r>
              <a:rPr lang="it-IT" dirty="0" smtClean="0"/>
              <a:t> </a:t>
            </a:r>
            <a:r>
              <a:rPr lang="it-IT" dirty="0" err="1" smtClean="0"/>
              <a:t>quantitatives</a:t>
            </a:r>
            <a:r>
              <a:rPr lang="it-IT" dirty="0" smtClean="0"/>
              <a:t> </a:t>
            </a:r>
          </a:p>
          <a:p>
            <a:r>
              <a:rPr lang="it-IT" dirty="0" err="1" smtClean="0"/>
              <a:t>Hypothèses</a:t>
            </a:r>
            <a:r>
              <a:rPr lang="it-IT" dirty="0" smtClean="0"/>
              <a:t> </a:t>
            </a:r>
          </a:p>
          <a:p>
            <a:r>
              <a:rPr lang="it-IT" dirty="0" smtClean="0"/>
              <a:t>Marques </a:t>
            </a:r>
            <a:r>
              <a:rPr lang="it-IT" dirty="0" err="1" smtClean="0"/>
              <a:t>linguistiques</a:t>
            </a:r>
            <a:r>
              <a:rPr lang="it-IT" dirty="0" smtClean="0"/>
              <a:t> et </a:t>
            </a:r>
            <a:r>
              <a:rPr lang="it-IT" dirty="0" err="1" smtClean="0"/>
              <a:t>discursives</a:t>
            </a:r>
            <a:r>
              <a:rPr lang="it-IT" dirty="0" smtClean="0"/>
              <a:t> de la </a:t>
            </a:r>
            <a:r>
              <a:rPr lang="it-IT" dirty="0" err="1" smtClean="0"/>
              <a:t>représentation</a:t>
            </a:r>
            <a:r>
              <a:rPr lang="it-IT" dirty="0" smtClean="0"/>
              <a:t> </a:t>
            </a:r>
            <a:r>
              <a:rPr lang="it-IT" dirty="0" err="1" smtClean="0"/>
              <a:t>du</a:t>
            </a:r>
            <a:r>
              <a:rPr lang="it-IT" dirty="0" smtClean="0"/>
              <a:t> </a:t>
            </a:r>
            <a:r>
              <a:rPr lang="it-IT" dirty="0" err="1" smtClean="0"/>
              <a:t>silence</a:t>
            </a:r>
            <a:r>
              <a:rPr lang="it-IT" dirty="0" smtClean="0"/>
              <a:t> </a:t>
            </a:r>
            <a:r>
              <a:rPr lang="it-IT" dirty="0" err="1" smtClean="0"/>
              <a:t>dans</a:t>
            </a:r>
            <a:r>
              <a:rPr lang="it-IT" dirty="0" smtClean="0"/>
              <a:t> </a:t>
            </a:r>
            <a:r>
              <a:rPr lang="it-IT" dirty="0" err="1" smtClean="0"/>
              <a:t>les</a:t>
            </a:r>
            <a:r>
              <a:rPr lang="it-IT" dirty="0" smtClean="0"/>
              <a:t> </a:t>
            </a:r>
            <a:r>
              <a:rPr lang="it-IT" dirty="0" err="1" smtClean="0"/>
              <a:t>lettres</a:t>
            </a:r>
            <a:r>
              <a:rPr lang="it-IT" dirty="0" smtClean="0"/>
              <a:t> </a:t>
            </a:r>
          </a:p>
          <a:p>
            <a:r>
              <a:rPr lang="it-IT" dirty="0" err="1" smtClean="0"/>
              <a:t>Représentations</a:t>
            </a:r>
            <a:r>
              <a:rPr lang="it-IT" dirty="0" smtClean="0"/>
              <a:t> </a:t>
            </a:r>
            <a:r>
              <a:rPr lang="it-IT" dirty="0" err="1" smtClean="0"/>
              <a:t>du</a:t>
            </a:r>
            <a:r>
              <a:rPr lang="it-IT" dirty="0" smtClean="0"/>
              <a:t> </a:t>
            </a:r>
            <a:r>
              <a:rPr lang="it-IT" dirty="0" err="1" smtClean="0"/>
              <a:t>silence</a:t>
            </a:r>
            <a:r>
              <a:rPr lang="it-IT" dirty="0"/>
              <a:t> </a:t>
            </a:r>
            <a:r>
              <a:rPr lang="it-IT" dirty="0" smtClean="0"/>
              <a:t>: </a:t>
            </a:r>
            <a:r>
              <a:rPr lang="it-IT" dirty="0" err="1" smtClean="0"/>
              <a:t>quels</a:t>
            </a:r>
            <a:r>
              <a:rPr lang="it-IT" dirty="0" smtClean="0"/>
              <a:t> </a:t>
            </a:r>
            <a:r>
              <a:rPr lang="it-IT" dirty="0" err="1" smtClean="0"/>
              <a:t>enjeux</a:t>
            </a:r>
            <a:r>
              <a:rPr lang="it-IT" dirty="0" smtClean="0"/>
              <a:t> ? </a:t>
            </a:r>
          </a:p>
          <a:p>
            <a:r>
              <a:rPr lang="it-IT" dirty="0" err="1" smtClean="0"/>
              <a:t>Remarques</a:t>
            </a:r>
            <a:r>
              <a:rPr lang="it-IT" dirty="0" smtClean="0"/>
              <a:t> </a:t>
            </a:r>
            <a:r>
              <a:rPr lang="it-IT" dirty="0" err="1" smtClean="0"/>
              <a:t>conclusives</a:t>
            </a:r>
            <a:r>
              <a:rPr lang="it-IT" dirty="0" smtClean="0"/>
              <a:t> </a:t>
            </a:r>
            <a:endParaRPr lang="fr-FR" dirty="0"/>
          </a:p>
        </p:txBody>
      </p:sp>
    </p:spTree>
    <p:extLst>
      <p:ext uri="{BB962C8B-B14F-4D97-AF65-F5344CB8AC3E}">
        <p14:creationId xmlns:p14="http://schemas.microsoft.com/office/powerpoint/2010/main" val="1516528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00715" y="358746"/>
            <a:ext cx="8911687" cy="823834"/>
          </a:xfrm>
        </p:spPr>
        <p:txBody>
          <a:bodyPr>
            <a:normAutofit fontScale="90000"/>
          </a:bodyPr>
          <a:lstStyle/>
          <a:p>
            <a:r>
              <a:rPr lang="it-IT" dirty="0" smtClean="0"/>
              <a:t>Pour </a:t>
            </a:r>
            <a:r>
              <a:rPr lang="it-IT" dirty="0" err="1" smtClean="0"/>
              <a:t>contextualiser</a:t>
            </a:r>
            <a:r>
              <a:rPr lang="it-IT" dirty="0" smtClean="0"/>
              <a:t> </a:t>
            </a:r>
            <a:r>
              <a:rPr lang="it-IT" dirty="0" err="1" smtClean="0"/>
              <a:t>les</a:t>
            </a:r>
            <a:r>
              <a:rPr lang="it-IT" dirty="0" smtClean="0"/>
              <a:t> </a:t>
            </a:r>
            <a:r>
              <a:rPr lang="it-IT" dirty="0" err="1" smtClean="0"/>
              <a:t>lettres</a:t>
            </a:r>
            <a:r>
              <a:rPr lang="it-IT" dirty="0" smtClean="0"/>
              <a:t> </a:t>
            </a:r>
            <a:r>
              <a:rPr lang="it-IT" dirty="0" err="1"/>
              <a:t>des</a:t>
            </a:r>
            <a:r>
              <a:rPr lang="it-IT" dirty="0"/>
              <a:t> </a:t>
            </a:r>
            <a:r>
              <a:rPr lang="it-IT" dirty="0" err="1"/>
              <a:t>Poilus</a:t>
            </a:r>
            <a:r>
              <a:rPr lang="it-IT" dirty="0"/>
              <a:t> </a:t>
            </a:r>
            <a:r>
              <a:rPr lang="it-IT" dirty="0" smtClean="0"/>
              <a:t> </a:t>
            </a:r>
            <a:r>
              <a:rPr lang="it-IT" dirty="0"/>
              <a:t/>
            </a:r>
            <a:br>
              <a:rPr lang="it-IT" dirty="0"/>
            </a:br>
            <a:endParaRPr lang="fr-FR" dirty="0"/>
          </a:p>
        </p:txBody>
      </p:sp>
      <p:sp>
        <p:nvSpPr>
          <p:cNvPr id="3" name="Segnaposto contenuto 2"/>
          <p:cNvSpPr>
            <a:spLocks noGrp="1"/>
          </p:cNvSpPr>
          <p:nvPr>
            <p:ph idx="1"/>
          </p:nvPr>
        </p:nvSpPr>
        <p:spPr>
          <a:xfrm>
            <a:off x="1832349" y="1667026"/>
            <a:ext cx="9579836" cy="2260507"/>
          </a:xfrm>
        </p:spPr>
        <p:txBody>
          <a:bodyPr>
            <a:normAutofit lnSpcReduction="10000"/>
          </a:bodyPr>
          <a:lstStyle/>
          <a:p>
            <a:r>
              <a:rPr lang="it-IT" b="1" dirty="0" smtClean="0"/>
              <a:t>Ecriture </a:t>
            </a:r>
            <a:r>
              <a:rPr lang="fr-FR" b="1" dirty="0" smtClean="0"/>
              <a:t>populaire</a:t>
            </a:r>
            <a:r>
              <a:rPr lang="it-IT" b="1" dirty="0" smtClean="0"/>
              <a:t> et Grande Guerre </a:t>
            </a:r>
            <a:r>
              <a:rPr lang="it-IT" dirty="0" smtClean="0"/>
              <a:t>: </a:t>
            </a:r>
            <a:r>
              <a:rPr lang="fr-FR" dirty="0"/>
              <a:t>en France, près de 10 milliards de lettres (4 millions par jour) </a:t>
            </a:r>
            <a:r>
              <a:rPr lang="fr-FR" dirty="0" smtClean="0"/>
              <a:t>pendant </a:t>
            </a:r>
            <a:r>
              <a:rPr lang="fr-FR" dirty="0"/>
              <a:t>les quatre années de guerre </a:t>
            </a:r>
            <a:r>
              <a:rPr lang="fr-FR" dirty="0" smtClean="0"/>
              <a:t>(Trévisan</a:t>
            </a:r>
            <a:r>
              <a:rPr lang="fr-FR" dirty="0"/>
              <a:t>, </a:t>
            </a:r>
            <a:r>
              <a:rPr lang="fr-FR" dirty="0" smtClean="0"/>
              <a:t>2003) </a:t>
            </a:r>
            <a:r>
              <a:rPr lang="fr-FR" dirty="0" smtClean="0">
                <a:sym typeface="Wingdings" panose="05000000000000000000" pitchFamily="2" charset="2"/>
              </a:rPr>
              <a:t> alphabétisation </a:t>
            </a:r>
          </a:p>
          <a:p>
            <a:r>
              <a:rPr lang="it-IT" b="1" dirty="0" smtClean="0">
                <a:sym typeface="Wingdings" panose="05000000000000000000" pitchFamily="2" charset="2"/>
              </a:rPr>
              <a:t>Modèle épistolaire populaire et rituels </a:t>
            </a:r>
            <a:r>
              <a:rPr lang="fr-FR" b="1" dirty="0" smtClean="0">
                <a:sym typeface="Wingdings" panose="05000000000000000000" pitchFamily="2" charset="2"/>
              </a:rPr>
              <a:t>épistolaires</a:t>
            </a:r>
            <a:r>
              <a:rPr lang="it-IT" b="1" dirty="0" smtClean="0">
                <a:sym typeface="Wingdings" panose="05000000000000000000" pitchFamily="2" charset="2"/>
              </a:rPr>
              <a:t> </a:t>
            </a:r>
            <a:r>
              <a:rPr lang="it-IT" sz="1600" dirty="0" smtClean="0">
                <a:sym typeface="Wingdings" panose="05000000000000000000" pitchFamily="2" charset="2"/>
              </a:rPr>
              <a:t>(</a:t>
            </a:r>
            <a:r>
              <a:rPr lang="fr-FR" sz="1600" dirty="0" err="1" smtClean="0"/>
              <a:t>Bruneton-Governatori</a:t>
            </a:r>
            <a:r>
              <a:rPr lang="fr-FR" sz="1600" dirty="0" smtClean="0"/>
              <a:t>, </a:t>
            </a:r>
            <a:r>
              <a:rPr lang="fr-FR" sz="1600" dirty="0" err="1" smtClean="0"/>
              <a:t>Moreux</a:t>
            </a:r>
            <a:r>
              <a:rPr lang="fr-FR" sz="1600" dirty="0" smtClean="0"/>
              <a:t>, 1997, </a:t>
            </a:r>
            <a:r>
              <a:rPr lang="fr-FR" sz="1600" dirty="0" err="1"/>
              <a:t>Branca-Rosoff</a:t>
            </a:r>
            <a:r>
              <a:rPr lang="fr-FR" sz="1600" dirty="0"/>
              <a:t>, 2015, </a:t>
            </a:r>
            <a:r>
              <a:rPr lang="fr-FR" sz="1600" dirty="0" err="1"/>
              <a:t>Große</a:t>
            </a:r>
            <a:r>
              <a:rPr lang="fr-FR" sz="1600" dirty="0"/>
              <a:t> S., </a:t>
            </a:r>
            <a:r>
              <a:rPr lang="fr-FR" sz="1600" dirty="0" err="1"/>
              <a:t>Steuckardt</a:t>
            </a:r>
            <a:r>
              <a:rPr lang="fr-FR" sz="1600" dirty="0"/>
              <a:t> A., Dal Bo B., </a:t>
            </a:r>
            <a:r>
              <a:rPr lang="fr-FR" sz="1600" dirty="0" err="1"/>
              <a:t>Sowada</a:t>
            </a:r>
            <a:r>
              <a:rPr lang="fr-FR" sz="1600" dirty="0"/>
              <a:t> L., 2016</a:t>
            </a:r>
            <a:r>
              <a:rPr lang="fr-FR" sz="1600" dirty="0" smtClean="0"/>
              <a:t>) </a:t>
            </a:r>
            <a:r>
              <a:rPr lang="fr-FR" dirty="0" smtClean="0"/>
              <a:t>et </a:t>
            </a:r>
            <a:r>
              <a:rPr lang="fr-FR" b="1" dirty="0" err="1" smtClean="0"/>
              <a:t>topoï</a:t>
            </a:r>
            <a:r>
              <a:rPr lang="fr-FR" b="1" dirty="0" smtClean="0"/>
              <a:t> récurrents </a:t>
            </a:r>
            <a:r>
              <a:rPr lang="fr-FR" sz="1400" dirty="0"/>
              <a:t>(</a:t>
            </a:r>
            <a:r>
              <a:rPr lang="fr-FR" sz="1400" dirty="0" err="1"/>
              <a:t>Luxardo</a:t>
            </a:r>
            <a:r>
              <a:rPr lang="fr-FR" sz="1400" dirty="0"/>
              <a:t>, 2015, </a:t>
            </a:r>
            <a:r>
              <a:rPr lang="fr-FR" sz="1400" dirty="0" err="1"/>
              <a:t>Pellegrini</a:t>
            </a:r>
            <a:r>
              <a:rPr lang="fr-FR" sz="1400" dirty="0"/>
              <a:t>, 2015</a:t>
            </a:r>
            <a:r>
              <a:rPr lang="fr-FR" sz="1400" dirty="0" smtClean="0"/>
              <a:t>)</a:t>
            </a:r>
            <a:endParaRPr lang="it-IT" sz="1400" dirty="0"/>
          </a:p>
          <a:p>
            <a:r>
              <a:rPr lang="it-IT" b="1" dirty="0" err="1" smtClean="0">
                <a:solidFill>
                  <a:schemeClr val="tx1"/>
                </a:solidFill>
              </a:rPr>
              <a:t>Fonctions</a:t>
            </a:r>
            <a:r>
              <a:rPr lang="it-IT" dirty="0" smtClean="0"/>
              <a:t> : </a:t>
            </a:r>
            <a:r>
              <a:rPr lang="it-IT" dirty="0" err="1" smtClean="0"/>
              <a:t>signe</a:t>
            </a:r>
            <a:r>
              <a:rPr lang="it-IT" dirty="0" smtClean="0"/>
              <a:t> de vie  </a:t>
            </a:r>
          </a:p>
        </p:txBody>
      </p:sp>
      <p:sp>
        <p:nvSpPr>
          <p:cNvPr id="7" name="Rettangolo 6"/>
          <p:cNvSpPr/>
          <p:nvPr/>
        </p:nvSpPr>
        <p:spPr>
          <a:xfrm>
            <a:off x="1832349" y="4360092"/>
            <a:ext cx="9579836" cy="338554"/>
          </a:xfrm>
          <a:prstGeom prst="rect">
            <a:avLst/>
          </a:prstGeom>
          <a:ln w="3175">
            <a:solidFill>
              <a:schemeClr val="tx1"/>
            </a:solidFill>
          </a:ln>
        </p:spPr>
        <p:txBody>
          <a:bodyPr wrap="square">
            <a:spAutoFit/>
          </a:bodyPr>
          <a:lstStyle/>
          <a:p>
            <a:r>
              <a:rPr lang="fr-FR" sz="1600" dirty="0" smtClean="0"/>
              <a:t>Je </a:t>
            </a:r>
            <a:r>
              <a:rPr lang="fr-FR" sz="1600" dirty="0"/>
              <a:t>n'ai pas le temps d'écrire. Tout va bien et je vous embrasse ... </a:t>
            </a:r>
            <a:r>
              <a:rPr lang="fr-FR" sz="1600" dirty="0" smtClean="0"/>
              <a:t>Henri (Bénard, le 5/12/1914) </a:t>
            </a:r>
            <a:endParaRPr lang="it-IT" sz="1600" dirty="0"/>
          </a:p>
        </p:txBody>
      </p:sp>
      <p:sp>
        <p:nvSpPr>
          <p:cNvPr id="8" name="Rettangolo 7"/>
          <p:cNvSpPr/>
          <p:nvPr/>
        </p:nvSpPr>
        <p:spPr>
          <a:xfrm>
            <a:off x="1832349" y="5131205"/>
            <a:ext cx="9579836" cy="646331"/>
          </a:xfrm>
          <a:prstGeom prst="rect">
            <a:avLst/>
          </a:prstGeom>
          <a:ln w="6350">
            <a:solidFill>
              <a:schemeClr val="tx1"/>
            </a:solidFill>
          </a:ln>
        </p:spPr>
        <p:txBody>
          <a:bodyPr wrap="square">
            <a:spAutoFit/>
          </a:bodyPr>
          <a:lstStyle/>
          <a:p>
            <a:pPr lvl="0"/>
            <a:r>
              <a:rPr lang="fr-FR" dirty="0"/>
              <a:t>J’attends chaque jour </a:t>
            </a:r>
            <a:r>
              <a:rPr lang="fr-FR" b="1" dirty="0"/>
              <a:t>un petit mot </a:t>
            </a:r>
            <a:r>
              <a:rPr lang="fr-FR" dirty="0"/>
              <a:t>qui me dise que Robert a donné </a:t>
            </a:r>
            <a:r>
              <a:rPr lang="fr-FR" b="1" dirty="0"/>
              <a:t>signe de vie</a:t>
            </a:r>
            <a:r>
              <a:rPr lang="fr-FR" dirty="0"/>
              <a:t>, mais jusqu'ici rien encore. (M. </a:t>
            </a:r>
            <a:r>
              <a:rPr lang="fr-FR" dirty="0" err="1"/>
              <a:t>Pensuet</a:t>
            </a:r>
            <a:r>
              <a:rPr lang="fr-FR" dirty="0"/>
              <a:t>, le 6/6/1917)</a:t>
            </a:r>
          </a:p>
        </p:txBody>
      </p:sp>
    </p:spTree>
    <p:extLst>
      <p:ext uri="{BB962C8B-B14F-4D97-AF65-F5344CB8AC3E}">
        <p14:creationId xmlns:p14="http://schemas.microsoft.com/office/powerpoint/2010/main" val="833658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69082" y="342099"/>
            <a:ext cx="8911687" cy="1280890"/>
          </a:xfrm>
        </p:spPr>
        <p:txBody>
          <a:bodyPr/>
          <a:lstStyle/>
          <a:p>
            <a:r>
              <a:rPr lang="it-IT" dirty="0"/>
              <a:t>Pour </a:t>
            </a:r>
            <a:r>
              <a:rPr lang="it-IT" dirty="0" err="1"/>
              <a:t>contextualiser</a:t>
            </a:r>
            <a:r>
              <a:rPr lang="it-IT" dirty="0"/>
              <a:t> </a:t>
            </a:r>
            <a:r>
              <a:rPr lang="it-IT" dirty="0" err="1"/>
              <a:t>les</a:t>
            </a:r>
            <a:r>
              <a:rPr lang="it-IT" dirty="0"/>
              <a:t> </a:t>
            </a:r>
            <a:r>
              <a:rPr lang="it-IT" dirty="0" err="1"/>
              <a:t>lettres</a:t>
            </a:r>
            <a:r>
              <a:rPr lang="it-IT" dirty="0"/>
              <a:t> </a:t>
            </a:r>
            <a:r>
              <a:rPr lang="it-IT" dirty="0" err="1"/>
              <a:t>des</a:t>
            </a:r>
            <a:r>
              <a:rPr lang="it-IT" dirty="0"/>
              <a:t> </a:t>
            </a:r>
            <a:r>
              <a:rPr lang="it-IT" dirty="0" err="1"/>
              <a:t>Poilus</a:t>
            </a:r>
            <a:endParaRPr lang="fr-FR" dirty="0"/>
          </a:p>
        </p:txBody>
      </p:sp>
      <p:sp>
        <p:nvSpPr>
          <p:cNvPr id="3" name="Segnaposto contenuto 2"/>
          <p:cNvSpPr>
            <a:spLocks noGrp="1"/>
          </p:cNvSpPr>
          <p:nvPr>
            <p:ph idx="1"/>
          </p:nvPr>
        </p:nvSpPr>
        <p:spPr>
          <a:xfrm>
            <a:off x="6424925" y="1387169"/>
            <a:ext cx="5505004" cy="1800413"/>
          </a:xfrm>
          <a:ln w="6350">
            <a:solidFill>
              <a:schemeClr val="tx1"/>
            </a:solidFill>
          </a:ln>
        </p:spPr>
        <p:txBody>
          <a:bodyPr>
            <a:normAutofit/>
          </a:bodyPr>
          <a:lstStyle/>
          <a:p>
            <a:pPr marL="0" indent="0">
              <a:buNone/>
            </a:pPr>
            <a:r>
              <a:rPr lang="fr-FR" sz="1600" dirty="0"/>
              <a:t>Sais-tu pourquoi je n'avais pas encore </a:t>
            </a:r>
            <a:r>
              <a:rPr lang="fr-FR" sz="1600" i="1" dirty="0"/>
              <a:t>La Revue </a:t>
            </a:r>
            <a:r>
              <a:rPr lang="fr-FR" sz="1600" dirty="0"/>
              <a:t>annoncée à l'heure où je t'écrivais ma dernière missive? </a:t>
            </a:r>
            <a:r>
              <a:rPr lang="fr-FR" sz="1600" b="1" dirty="0"/>
              <a:t>Et bien elle a été ... censurée tout </a:t>
            </a:r>
            <a:r>
              <a:rPr lang="fr-FR" sz="1600" b="1" dirty="0" smtClean="0"/>
              <a:t>simplement </a:t>
            </a:r>
            <a:r>
              <a:rPr lang="fr-FR" sz="1600" b="1" dirty="0"/>
              <a:t>!</a:t>
            </a:r>
            <a:r>
              <a:rPr lang="fr-FR" sz="1600" dirty="0"/>
              <a:t> </a:t>
            </a:r>
            <a:r>
              <a:rPr lang="fr-FR" sz="1600" dirty="0" smtClean="0"/>
              <a:t>Elle m’est arrivée </a:t>
            </a:r>
            <a:r>
              <a:rPr lang="fr-FR" sz="1600" dirty="0"/>
              <a:t>48 </a:t>
            </a:r>
            <a:r>
              <a:rPr lang="fr-FR" sz="1600" dirty="0" smtClean="0"/>
              <a:t>heures </a:t>
            </a:r>
            <a:r>
              <a:rPr lang="fr-FR" sz="1600" dirty="0"/>
              <a:t>plus tard, soigneusement </a:t>
            </a:r>
            <a:r>
              <a:rPr lang="fr-FR" sz="1600" dirty="0" smtClean="0"/>
              <a:t>entourée, </a:t>
            </a:r>
            <a:r>
              <a:rPr lang="fr-FR" sz="1600" dirty="0"/>
              <a:t>bordée de blanches inscriptions et de </a:t>
            </a:r>
            <a:r>
              <a:rPr lang="fr-FR" sz="1600" dirty="0" smtClean="0"/>
              <a:t>cachets </a:t>
            </a:r>
            <a:r>
              <a:rPr lang="fr-FR" sz="1600" dirty="0"/>
              <a:t>très décoratifs: </a:t>
            </a:r>
            <a:r>
              <a:rPr lang="fr-FR" sz="1600" dirty="0" smtClean="0"/>
              <a:t>« Ouvert </a:t>
            </a:r>
            <a:r>
              <a:rPr lang="fr-FR" sz="1600" dirty="0"/>
              <a:t>par la censure militaire </a:t>
            </a:r>
            <a:r>
              <a:rPr lang="fr-FR" sz="1600" dirty="0" smtClean="0"/>
              <a:t>». (A. </a:t>
            </a:r>
            <a:r>
              <a:rPr lang="fr-FR" sz="1600" dirty="0" err="1" smtClean="0"/>
              <a:t>Marquand</a:t>
            </a:r>
            <a:r>
              <a:rPr lang="fr-FR" sz="1600" dirty="0" smtClean="0"/>
              <a:t>, le 19/07/1918)</a:t>
            </a:r>
            <a:endParaRPr lang="fr-FR" sz="1600" dirty="0"/>
          </a:p>
        </p:txBody>
      </p:sp>
      <p:sp>
        <p:nvSpPr>
          <p:cNvPr id="4" name="Rettangolo 3"/>
          <p:cNvSpPr/>
          <p:nvPr/>
        </p:nvSpPr>
        <p:spPr>
          <a:xfrm>
            <a:off x="6424925" y="3487704"/>
            <a:ext cx="5503491" cy="1815882"/>
          </a:xfrm>
          <a:prstGeom prst="rect">
            <a:avLst/>
          </a:prstGeom>
          <a:ln w="6350">
            <a:solidFill>
              <a:schemeClr val="tx1"/>
            </a:solidFill>
          </a:ln>
        </p:spPr>
        <p:txBody>
          <a:bodyPr wrap="square">
            <a:spAutoFit/>
          </a:bodyPr>
          <a:lstStyle/>
          <a:p>
            <a:r>
              <a:rPr lang="fr-FR" sz="1600" dirty="0"/>
              <a:t>Si tu lui écris, ne ferme pas la lettre, et ne mets rien qui parle de la guerre, ne donne que des nouvelles de la santé, sans dire où on est. Car la caserne arrêtait la lettre. Si Ferdinand connaissait le truc que je t’ai dit, </a:t>
            </a:r>
            <a:r>
              <a:rPr lang="fr-FR" sz="1600" b="1" dirty="0"/>
              <a:t>d'écrire dans les blancs avec de l’urine</a:t>
            </a:r>
            <a:r>
              <a:rPr lang="fr-FR" sz="1600" dirty="0"/>
              <a:t>, et puis le faire chauffer ça irait tout seul (</a:t>
            </a:r>
            <a:r>
              <a:rPr lang="fr-FR" sz="1600" dirty="0" err="1"/>
              <a:t>Marquand</a:t>
            </a:r>
            <a:r>
              <a:rPr lang="fr-FR" sz="1600" dirty="0"/>
              <a:t> A., 09/01/1915, 303) </a:t>
            </a:r>
          </a:p>
        </p:txBody>
      </p:sp>
      <p:sp>
        <p:nvSpPr>
          <p:cNvPr id="5" name="Rettangolo 4"/>
          <p:cNvSpPr/>
          <p:nvPr/>
        </p:nvSpPr>
        <p:spPr>
          <a:xfrm>
            <a:off x="1182168" y="4835330"/>
            <a:ext cx="4375448" cy="646331"/>
          </a:xfrm>
          <a:prstGeom prst="rect">
            <a:avLst/>
          </a:prstGeom>
        </p:spPr>
        <p:txBody>
          <a:bodyPr wrap="square">
            <a:spAutoFit/>
          </a:bodyPr>
          <a:lstStyle/>
          <a:p>
            <a:r>
              <a:rPr lang="it-IT" b="1" dirty="0" smtClean="0"/>
              <a:t>Autocensure</a:t>
            </a:r>
            <a:r>
              <a:rPr lang="it-IT" dirty="0" smtClean="0"/>
              <a:t> </a:t>
            </a:r>
            <a:r>
              <a:rPr lang="it-IT" dirty="0">
                <a:sym typeface="Wingdings" panose="05000000000000000000" pitchFamily="2" charset="2"/>
              </a:rPr>
              <a:t>: relation </a:t>
            </a:r>
            <a:r>
              <a:rPr lang="it-IT" dirty="0" err="1">
                <a:sym typeface="Wingdings" panose="05000000000000000000" pitchFamily="2" charset="2"/>
              </a:rPr>
              <a:t>entre</a:t>
            </a:r>
            <a:r>
              <a:rPr lang="it-IT" dirty="0">
                <a:sym typeface="Wingdings" panose="05000000000000000000" pitchFamily="2" charset="2"/>
              </a:rPr>
              <a:t> </a:t>
            </a:r>
            <a:r>
              <a:rPr lang="it-IT" dirty="0" err="1">
                <a:sym typeface="Wingdings" panose="05000000000000000000" pitchFamily="2" charset="2"/>
              </a:rPr>
              <a:t>eux</a:t>
            </a:r>
            <a:r>
              <a:rPr lang="it-IT" dirty="0">
                <a:sym typeface="Wingdings" panose="05000000000000000000" pitchFamily="2" charset="2"/>
              </a:rPr>
              <a:t> et </a:t>
            </a:r>
            <a:r>
              <a:rPr lang="it-IT" dirty="0" err="1">
                <a:sym typeface="Wingdings" panose="05000000000000000000" pitchFamily="2" charset="2"/>
              </a:rPr>
              <a:t>leurs</a:t>
            </a:r>
            <a:r>
              <a:rPr lang="it-IT" dirty="0">
                <a:sym typeface="Wingdings" panose="05000000000000000000" pitchFamily="2" charset="2"/>
              </a:rPr>
              <a:t> </a:t>
            </a:r>
            <a:r>
              <a:rPr lang="it-IT" dirty="0" err="1">
                <a:sym typeface="Wingdings" panose="05000000000000000000" pitchFamily="2" charset="2"/>
              </a:rPr>
              <a:t>interlocuteurs</a:t>
            </a:r>
            <a:endParaRPr lang="fr-FR" dirty="0"/>
          </a:p>
        </p:txBody>
      </p:sp>
      <p:sp>
        <p:nvSpPr>
          <p:cNvPr id="6" name="Rettangolo 5"/>
          <p:cNvSpPr/>
          <p:nvPr/>
        </p:nvSpPr>
        <p:spPr>
          <a:xfrm>
            <a:off x="1267626" y="5706628"/>
            <a:ext cx="4694490" cy="923330"/>
          </a:xfrm>
          <a:prstGeom prst="rect">
            <a:avLst/>
          </a:prstGeom>
          <a:ln w="6350">
            <a:solidFill>
              <a:schemeClr val="tx1"/>
            </a:solidFill>
          </a:ln>
        </p:spPr>
        <p:txBody>
          <a:bodyPr vert="horz" lIns="91440" tIns="45720" rIns="91440" bIns="45720" rtlCol="0">
            <a:normAutofit/>
          </a:bodyPr>
          <a:lstStyle/>
          <a:p>
            <a:pPr>
              <a:spcBef>
                <a:spcPts val="1000"/>
              </a:spcBef>
              <a:buClr>
                <a:schemeClr val="accent1"/>
              </a:buClr>
              <a:buFont typeface="Wingdings 3" charset="2"/>
              <a:buNone/>
            </a:pPr>
            <a:r>
              <a:rPr lang="fr-FR" sz="1600" dirty="0">
                <a:solidFill>
                  <a:schemeClr val="tx1">
                    <a:lumMod val="75000"/>
                    <a:lumOff val="25000"/>
                  </a:schemeClr>
                </a:solidFill>
              </a:rPr>
              <a:t>Moi, tu vois, je dis des bêtises, </a:t>
            </a:r>
            <a:r>
              <a:rPr lang="fr-FR" sz="1600" b="1" dirty="0">
                <a:solidFill>
                  <a:schemeClr val="tx1">
                    <a:lumMod val="75000"/>
                    <a:lumOff val="25000"/>
                  </a:schemeClr>
                </a:solidFill>
              </a:rPr>
              <a:t>pour ne pas dire des choses sérieuses et tristes </a:t>
            </a:r>
            <a:r>
              <a:rPr lang="fr-FR" sz="1600" dirty="0">
                <a:solidFill>
                  <a:schemeClr val="tx1">
                    <a:lumMod val="75000"/>
                    <a:lumOff val="25000"/>
                  </a:schemeClr>
                </a:solidFill>
              </a:rPr>
              <a:t>(</a:t>
            </a:r>
            <a:r>
              <a:rPr lang="fr-FR" sz="1600" dirty="0" err="1">
                <a:solidFill>
                  <a:schemeClr val="tx1">
                    <a:lumMod val="75000"/>
                    <a:lumOff val="25000"/>
                  </a:schemeClr>
                </a:solidFill>
              </a:rPr>
              <a:t>Tanty</a:t>
            </a:r>
            <a:r>
              <a:rPr lang="fr-FR" sz="1600" dirty="0">
                <a:solidFill>
                  <a:schemeClr val="tx1">
                    <a:lumMod val="75000"/>
                    <a:lumOff val="25000"/>
                  </a:schemeClr>
                </a:solidFill>
              </a:rPr>
              <a:t>, le 13/8/1914).  </a:t>
            </a:r>
          </a:p>
        </p:txBody>
      </p:sp>
      <p:sp>
        <p:nvSpPr>
          <p:cNvPr id="7" name="Rettangolo 6"/>
          <p:cNvSpPr/>
          <p:nvPr/>
        </p:nvSpPr>
        <p:spPr>
          <a:xfrm>
            <a:off x="0" y="2287375"/>
            <a:ext cx="6096000" cy="1200329"/>
          </a:xfrm>
          <a:prstGeom prst="rect">
            <a:avLst/>
          </a:prstGeom>
        </p:spPr>
        <p:txBody>
          <a:bodyPr>
            <a:spAutoFit/>
          </a:bodyPr>
          <a:lstStyle/>
          <a:p>
            <a:pPr algn="r"/>
            <a:r>
              <a:rPr lang="it-IT" b="1" dirty="0"/>
              <a:t>Censure</a:t>
            </a:r>
            <a:r>
              <a:rPr lang="it-IT" dirty="0"/>
              <a:t> : </a:t>
            </a:r>
            <a:r>
              <a:rPr lang="fr-FR" dirty="0">
                <a:sym typeface="Wingdings" panose="05000000000000000000" pitchFamily="2" charset="2"/>
              </a:rPr>
              <a:t>loi du 9 août 1849 sur l’état de siège (article 9) - loi du 5 août 1914 </a:t>
            </a:r>
          </a:p>
          <a:p>
            <a:pPr algn="r"/>
            <a:r>
              <a:rPr lang="fr-FR" dirty="0">
                <a:sym typeface="Wingdings" panose="05000000000000000000" pitchFamily="2" charset="2"/>
              </a:rPr>
              <a:t> relation entre scripteurs et autorité militaire et discours de la presse</a:t>
            </a:r>
          </a:p>
        </p:txBody>
      </p:sp>
      <p:sp>
        <p:nvSpPr>
          <p:cNvPr id="8" name="Rettangolo 7"/>
          <p:cNvSpPr/>
          <p:nvPr/>
        </p:nvSpPr>
        <p:spPr>
          <a:xfrm>
            <a:off x="6424925" y="5568129"/>
            <a:ext cx="5505004" cy="1200329"/>
          </a:xfrm>
          <a:prstGeom prst="rect">
            <a:avLst/>
          </a:prstGeom>
          <a:ln w="6350">
            <a:solidFill>
              <a:schemeClr val="tx1"/>
            </a:solidFill>
          </a:ln>
        </p:spPr>
        <p:txBody>
          <a:bodyPr vert="horz" lIns="91440" tIns="45720" rIns="91440" bIns="45720" rtlCol="0">
            <a:normAutofit/>
          </a:bodyPr>
          <a:lstStyle/>
          <a:p>
            <a:pPr>
              <a:spcBef>
                <a:spcPts val="1000"/>
              </a:spcBef>
              <a:buClr>
                <a:schemeClr val="accent1"/>
              </a:buClr>
              <a:buFont typeface="Wingdings 3" charset="2"/>
              <a:buNone/>
            </a:pPr>
            <a:r>
              <a:rPr lang="fr-FR" sz="1600" b="1" dirty="0"/>
              <a:t>Je ne peux rien vous raconter de la guerre, nous n'en avons pas le droit</a:t>
            </a:r>
            <a:r>
              <a:rPr lang="fr-FR" sz="1600" dirty="0"/>
              <a:t>. Ma lettre n'arriverait pas. Si je reviens, on en parlera. (Papillon M., le 20/8/1914)</a:t>
            </a:r>
          </a:p>
        </p:txBody>
      </p:sp>
    </p:spTree>
    <p:extLst>
      <p:ext uri="{BB962C8B-B14F-4D97-AF65-F5344CB8AC3E}">
        <p14:creationId xmlns:p14="http://schemas.microsoft.com/office/powerpoint/2010/main" val="2120592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Cadre</a:t>
            </a:r>
            <a:r>
              <a:rPr lang="it-IT" dirty="0" smtClean="0"/>
              <a:t> </a:t>
            </a:r>
            <a:r>
              <a:rPr lang="it-IT" dirty="0" err="1" smtClean="0"/>
              <a:t>théorique</a:t>
            </a:r>
            <a:r>
              <a:rPr lang="it-IT" dirty="0" smtClean="0"/>
              <a:t> et </a:t>
            </a:r>
            <a:r>
              <a:rPr lang="it-IT" dirty="0" err="1" smtClean="0"/>
              <a:t>objectifs</a:t>
            </a:r>
            <a:endParaRPr lang="fr-FR" dirty="0"/>
          </a:p>
        </p:txBody>
      </p:sp>
      <p:sp>
        <p:nvSpPr>
          <p:cNvPr id="3" name="Segnaposto contenuto 2"/>
          <p:cNvSpPr>
            <a:spLocks noGrp="1"/>
          </p:cNvSpPr>
          <p:nvPr>
            <p:ph idx="1"/>
          </p:nvPr>
        </p:nvSpPr>
        <p:spPr>
          <a:xfrm>
            <a:off x="2592925" y="1531543"/>
            <a:ext cx="9477450" cy="4698339"/>
          </a:xfrm>
        </p:spPr>
        <p:txBody>
          <a:bodyPr>
            <a:normAutofit/>
          </a:bodyPr>
          <a:lstStyle/>
          <a:p>
            <a:r>
              <a:rPr lang="it-IT" dirty="0" err="1" smtClean="0"/>
              <a:t>Notion</a:t>
            </a:r>
            <a:r>
              <a:rPr lang="it-IT" dirty="0" smtClean="0"/>
              <a:t> </a:t>
            </a:r>
            <a:r>
              <a:rPr lang="it-IT" dirty="0" err="1" smtClean="0"/>
              <a:t>polysémique</a:t>
            </a:r>
            <a:r>
              <a:rPr lang="it-IT" dirty="0" smtClean="0"/>
              <a:t> et </a:t>
            </a:r>
            <a:r>
              <a:rPr lang="it-IT" dirty="0" err="1" smtClean="0"/>
              <a:t>ambigüe</a:t>
            </a:r>
            <a:r>
              <a:rPr lang="it-IT" dirty="0" smtClean="0"/>
              <a:t> : </a:t>
            </a:r>
            <a:r>
              <a:rPr lang="it-IT" dirty="0" err="1" smtClean="0"/>
              <a:t>politique</a:t>
            </a:r>
            <a:r>
              <a:rPr lang="it-IT" dirty="0" smtClean="0"/>
              <a:t> </a:t>
            </a:r>
            <a:r>
              <a:rPr lang="it-IT" dirty="0" err="1" smtClean="0"/>
              <a:t>du</a:t>
            </a:r>
            <a:r>
              <a:rPr lang="it-IT" dirty="0" smtClean="0"/>
              <a:t> </a:t>
            </a:r>
            <a:r>
              <a:rPr lang="it-IT" dirty="0" err="1" smtClean="0"/>
              <a:t>silence</a:t>
            </a:r>
            <a:r>
              <a:rPr lang="it-IT" dirty="0" smtClean="0"/>
              <a:t> et </a:t>
            </a:r>
            <a:r>
              <a:rPr lang="it-IT" dirty="0" err="1" smtClean="0"/>
              <a:t>silence</a:t>
            </a:r>
            <a:r>
              <a:rPr lang="it-IT" dirty="0" smtClean="0"/>
              <a:t> </a:t>
            </a:r>
            <a:r>
              <a:rPr lang="it-IT" dirty="0" err="1" smtClean="0"/>
              <a:t>constitutif</a:t>
            </a:r>
            <a:r>
              <a:rPr lang="it-IT" dirty="0" smtClean="0"/>
              <a:t> (Orlandi, 1996[1994]) </a:t>
            </a:r>
            <a:r>
              <a:rPr lang="it-IT" dirty="0" smtClean="0">
                <a:sym typeface="Wingdings" panose="05000000000000000000" pitchFamily="2" charset="2"/>
              </a:rPr>
              <a:t> </a:t>
            </a:r>
            <a:r>
              <a:rPr lang="it-IT" dirty="0" err="1" smtClean="0"/>
              <a:t>Ambivalence</a:t>
            </a:r>
            <a:r>
              <a:rPr lang="it-IT" dirty="0" smtClean="0"/>
              <a:t> </a:t>
            </a:r>
            <a:r>
              <a:rPr lang="it-IT" dirty="0" err="1"/>
              <a:t>axiologique</a:t>
            </a:r>
            <a:r>
              <a:rPr lang="it-IT" dirty="0"/>
              <a:t> (</a:t>
            </a:r>
            <a:r>
              <a:rPr lang="it-IT" dirty="0" err="1"/>
              <a:t>Paissa</a:t>
            </a:r>
            <a:r>
              <a:rPr lang="it-IT" dirty="0"/>
              <a:t>, 2013) </a:t>
            </a:r>
            <a:endParaRPr lang="it-IT" dirty="0" smtClean="0"/>
          </a:p>
          <a:p>
            <a:r>
              <a:rPr lang="it-IT" dirty="0" smtClean="0"/>
              <a:t>Il est </a:t>
            </a:r>
            <a:r>
              <a:rPr lang="it-IT" dirty="0" err="1" smtClean="0"/>
              <a:t>toujours</a:t>
            </a:r>
            <a:r>
              <a:rPr lang="it-IT" dirty="0" smtClean="0"/>
              <a:t> </a:t>
            </a:r>
            <a:r>
              <a:rPr lang="it-IT" dirty="0" err="1" smtClean="0"/>
              <a:t>porteur</a:t>
            </a:r>
            <a:r>
              <a:rPr lang="it-IT" dirty="0" smtClean="0"/>
              <a:t> de </a:t>
            </a:r>
            <a:r>
              <a:rPr lang="it-IT" dirty="0" err="1" smtClean="0"/>
              <a:t>sens</a:t>
            </a:r>
            <a:r>
              <a:rPr lang="it-IT" dirty="0" smtClean="0"/>
              <a:t> : « Il y a un </a:t>
            </a:r>
            <a:r>
              <a:rPr lang="it-IT" dirty="0" err="1" smtClean="0"/>
              <a:t>sens</a:t>
            </a:r>
            <a:r>
              <a:rPr lang="it-IT" dirty="0" smtClean="0"/>
              <a:t> </a:t>
            </a:r>
            <a:r>
              <a:rPr lang="it-IT" dirty="0" err="1" smtClean="0"/>
              <a:t>dans</a:t>
            </a:r>
            <a:r>
              <a:rPr lang="it-IT" dirty="0" smtClean="0"/>
              <a:t> le </a:t>
            </a:r>
            <a:r>
              <a:rPr lang="it-IT" dirty="0" err="1" smtClean="0"/>
              <a:t>silence</a:t>
            </a:r>
            <a:r>
              <a:rPr lang="it-IT" dirty="0" smtClean="0"/>
              <a:t> </a:t>
            </a:r>
            <a:r>
              <a:rPr lang="it-IT" dirty="0"/>
              <a:t>» (Orlandi, 1996[1994</a:t>
            </a:r>
            <a:r>
              <a:rPr lang="it-IT" dirty="0" smtClean="0"/>
              <a:t>]: 14); « </a:t>
            </a:r>
            <a:r>
              <a:rPr lang="it-IT" dirty="0" err="1" smtClean="0"/>
              <a:t>évènement</a:t>
            </a:r>
            <a:r>
              <a:rPr lang="it-IT" dirty="0" smtClean="0"/>
              <a:t> </a:t>
            </a:r>
            <a:r>
              <a:rPr lang="it-IT" dirty="0" err="1" smtClean="0"/>
              <a:t>communicatif</a:t>
            </a:r>
            <a:r>
              <a:rPr lang="it-IT" dirty="0" smtClean="0"/>
              <a:t> » (</a:t>
            </a:r>
            <a:r>
              <a:rPr lang="it-IT" dirty="0" err="1" smtClean="0"/>
              <a:t>Kottelat</a:t>
            </a:r>
            <a:r>
              <a:rPr lang="it-IT" dirty="0" smtClean="0"/>
              <a:t>, 2010: 129)</a:t>
            </a:r>
            <a:r>
              <a:rPr lang="it-IT" dirty="0" smtClean="0">
                <a:sym typeface="Wingdings" panose="05000000000000000000" pitchFamily="2" charset="2"/>
              </a:rPr>
              <a:t> il fonde la </a:t>
            </a:r>
            <a:r>
              <a:rPr lang="it-IT" dirty="0" err="1" smtClean="0">
                <a:sym typeface="Wingdings" panose="05000000000000000000" pitchFamily="2" charset="2"/>
              </a:rPr>
              <a:t>signification</a:t>
            </a:r>
            <a:r>
              <a:rPr lang="it-IT" dirty="0" smtClean="0">
                <a:sym typeface="Wingdings" panose="05000000000000000000" pitchFamily="2" charset="2"/>
              </a:rPr>
              <a:t>. </a:t>
            </a:r>
            <a:endParaRPr lang="it-IT" dirty="0" smtClean="0"/>
          </a:p>
          <a:p>
            <a:r>
              <a:rPr lang="it-IT" dirty="0" smtClean="0"/>
              <a:t>Il </a:t>
            </a:r>
            <a:r>
              <a:rPr lang="it-IT" dirty="0" err="1" smtClean="0"/>
              <a:t>cartactérise</a:t>
            </a:r>
            <a:r>
              <a:rPr lang="it-IT" dirty="0" smtClean="0"/>
              <a:t> </a:t>
            </a:r>
            <a:r>
              <a:rPr lang="it-IT" dirty="0" err="1" smtClean="0"/>
              <a:t>les</a:t>
            </a:r>
            <a:r>
              <a:rPr lang="it-IT" dirty="0" smtClean="0"/>
              <a:t> relations </a:t>
            </a:r>
            <a:r>
              <a:rPr lang="it-IT" dirty="0" err="1" smtClean="0"/>
              <a:t>asymétriques</a:t>
            </a:r>
            <a:r>
              <a:rPr lang="it-IT" dirty="0" smtClean="0"/>
              <a:t>, de </a:t>
            </a:r>
            <a:r>
              <a:rPr lang="it-IT" dirty="0" err="1" smtClean="0"/>
              <a:t>pouvoir</a:t>
            </a:r>
            <a:r>
              <a:rPr lang="it-IT" dirty="0" smtClean="0"/>
              <a:t> </a:t>
            </a:r>
          </a:p>
          <a:p>
            <a:r>
              <a:rPr lang="it-IT" dirty="0" smtClean="0">
                <a:solidFill>
                  <a:schemeClr val="tx1"/>
                </a:solidFill>
              </a:rPr>
              <a:t>Le « </a:t>
            </a:r>
            <a:r>
              <a:rPr lang="it-IT" dirty="0" err="1" smtClean="0">
                <a:solidFill>
                  <a:schemeClr val="tx1"/>
                </a:solidFill>
              </a:rPr>
              <a:t>silence</a:t>
            </a:r>
            <a:r>
              <a:rPr lang="it-IT" dirty="0" smtClean="0">
                <a:solidFill>
                  <a:schemeClr val="tx1"/>
                </a:solidFill>
              </a:rPr>
              <a:t> » est </a:t>
            </a:r>
            <a:r>
              <a:rPr lang="it-IT" dirty="0" err="1" smtClean="0">
                <a:solidFill>
                  <a:schemeClr val="tx1"/>
                </a:solidFill>
              </a:rPr>
              <a:t>scalaire</a:t>
            </a:r>
            <a:r>
              <a:rPr lang="it-IT" dirty="0">
                <a:solidFill>
                  <a:schemeClr val="tx1"/>
                </a:solidFill>
              </a:rPr>
              <a:t> </a:t>
            </a:r>
            <a:r>
              <a:rPr lang="it-IT" dirty="0" smtClean="0">
                <a:solidFill>
                  <a:schemeClr val="tx1"/>
                </a:solidFill>
              </a:rPr>
              <a:t>(</a:t>
            </a:r>
            <a:r>
              <a:rPr lang="it-IT" dirty="0" err="1" smtClean="0">
                <a:solidFill>
                  <a:schemeClr val="tx1"/>
                </a:solidFill>
              </a:rPr>
              <a:t>Margarito</a:t>
            </a:r>
            <a:r>
              <a:rPr lang="it-IT" dirty="0" smtClean="0">
                <a:solidFill>
                  <a:schemeClr val="tx1"/>
                </a:solidFill>
              </a:rPr>
              <a:t>, 2001) </a:t>
            </a:r>
          </a:p>
          <a:p>
            <a:pPr marL="0" indent="0">
              <a:buNone/>
            </a:pPr>
            <a:endParaRPr lang="it-IT" dirty="0" smtClean="0">
              <a:solidFill>
                <a:schemeClr val="tx1"/>
              </a:solidFill>
            </a:endParaRPr>
          </a:p>
          <a:p>
            <a:pPr marL="0" indent="0">
              <a:buNone/>
            </a:pPr>
            <a:r>
              <a:rPr lang="it-IT" b="1" dirty="0" err="1" smtClean="0"/>
              <a:t>Mon</a:t>
            </a:r>
            <a:r>
              <a:rPr lang="it-IT" b="1" dirty="0" smtClean="0"/>
              <a:t> </a:t>
            </a:r>
            <a:r>
              <a:rPr lang="it-IT" b="1" dirty="0" err="1" smtClean="0"/>
              <a:t>objet</a:t>
            </a:r>
            <a:r>
              <a:rPr lang="it-IT" b="1" dirty="0" smtClean="0"/>
              <a:t> </a:t>
            </a:r>
            <a:r>
              <a:rPr lang="it-IT" dirty="0" smtClean="0"/>
              <a:t>: </a:t>
            </a:r>
            <a:r>
              <a:rPr lang="it-IT" dirty="0" err="1" smtClean="0"/>
              <a:t>représentations</a:t>
            </a:r>
            <a:r>
              <a:rPr lang="it-IT" dirty="0" smtClean="0"/>
              <a:t> </a:t>
            </a:r>
            <a:r>
              <a:rPr lang="it-IT" dirty="0" err="1" smtClean="0"/>
              <a:t>du</a:t>
            </a:r>
            <a:r>
              <a:rPr lang="it-IT" dirty="0" smtClean="0"/>
              <a:t> </a:t>
            </a:r>
            <a:r>
              <a:rPr lang="it-IT" dirty="0" err="1" smtClean="0"/>
              <a:t>silence</a:t>
            </a:r>
            <a:r>
              <a:rPr lang="it-IT" dirty="0" smtClean="0"/>
              <a:t> </a:t>
            </a:r>
            <a:r>
              <a:rPr lang="it-IT" dirty="0" err="1" smtClean="0"/>
              <a:t>dans</a:t>
            </a:r>
            <a:r>
              <a:rPr lang="it-IT" dirty="0" smtClean="0"/>
              <a:t> </a:t>
            </a:r>
            <a:r>
              <a:rPr lang="it-IT" dirty="0" err="1" smtClean="0"/>
              <a:t>les</a:t>
            </a:r>
            <a:r>
              <a:rPr lang="it-IT" dirty="0" smtClean="0"/>
              <a:t> </a:t>
            </a:r>
            <a:r>
              <a:rPr lang="it-IT" dirty="0" err="1" smtClean="0"/>
              <a:t>lettres</a:t>
            </a:r>
            <a:r>
              <a:rPr lang="it-IT" dirty="0" smtClean="0"/>
              <a:t> </a:t>
            </a:r>
            <a:r>
              <a:rPr lang="it-IT" dirty="0" err="1" smtClean="0"/>
              <a:t>des</a:t>
            </a:r>
            <a:r>
              <a:rPr lang="it-IT" dirty="0" smtClean="0"/>
              <a:t> </a:t>
            </a:r>
            <a:r>
              <a:rPr lang="it-IT" dirty="0" err="1" smtClean="0"/>
              <a:t>poilus</a:t>
            </a:r>
            <a:r>
              <a:rPr lang="it-IT" dirty="0" smtClean="0"/>
              <a:t> </a:t>
            </a:r>
            <a:endParaRPr lang="it-IT" dirty="0"/>
          </a:p>
          <a:p>
            <a:r>
              <a:rPr lang="it-IT" dirty="0" err="1" smtClean="0"/>
              <a:t>Comment</a:t>
            </a:r>
            <a:r>
              <a:rPr lang="it-IT" dirty="0" smtClean="0"/>
              <a:t> le </a:t>
            </a:r>
            <a:r>
              <a:rPr lang="it-IT" dirty="0" err="1" smtClean="0"/>
              <a:t>silence</a:t>
            </a:r>
            <a:r>
              <a:rPr lang="it-IT" dirty="0"/>
              <a:t> se </a:t>
            </a:r>
            <a:r>
              <a:rPr lang="it-IT" dirty="0" err="1" smtClean="0"/>
              <a:t>décline</a:t>
            </a:r>
            <a:r>
              <a:rPr lang="it-IT" dirty="0" smtClean="0"/>
              <a:t> </a:t>
            </a:r>
            <a:r>
              <a:rPr lang="it-IT" dirty="0" err="1" smtClean="0"/>
              <a:t>dans</a:t>
            </a:r>
            <a:r>
              <a:rPr lang="it-IT" dirty="0" smtClean="0"/>
              <a:t> </a:t>
            </a:r>
            <a:r>
              <a:rPr lang="it-IT" dirty="0" err="1" smtClean="0"/>
              <a:t>ces</a:t>
            </a:r>
            <a:r>
              <a:rPr lang="it-IT" dirty="0" smtClean="0"/>
              <a:t> </a:t>
            </a:r>
            <a:r>
              <a:rPr lang="it-IT" dirty="0" err="1" smtClean="0"/>
              <a:t>lettres</a:t>
            </a:r>
            <a:r>
              <a:rPr lang="it-IT" dirty="0" smtClean="0"/>
              <a:t> ? </a:t>
            </a:r>
          </a:p>
          <a:p>
            <a:r>
              <a:rPr lang="it-IT" dirty="0" err="1" smtClean="0"/>
              <a:t>Quels</a:t>
            </a:r>
            <a:r>
              <a:rPr lang="it-IT" dirty="0" smtClean="0"/>
              <a:t> </a:t>
            </a:r>
            <a:r>
              <a:rPr lang="it-IT" dirty="0" err="1" smtClean="0"/>
              <a:t>moyens</a:t>
            </a:r>
            <a:r>
              <a:rPr lang="it-IT" dirty="0" smtClean="0"/>
              <a:t> </a:t>
            </a:r>
            <a:r>
              <a:rPr lang="it-IT" dirty="0" err="1" smtClean="0"/>
              <a:t>linguistiques</a:t>
            </a:r>
            <a:r>
              <a:rPr lang="it-IT" dirty="0" smtClean="0"/>
              <a:t> et </a:t>
            </a:r>
            <a:r>
              <a:rPr lang="it-IT" dirty="0" err="1" smtClean="0"/>
              <a:t>discursifs</a:t>
            </a:r>
            <a:r>
              <a:rPr lang="it-IT" dirty="0" smtClean="0"/>
              <a:t> </a:t>
            </a:r>
            <a:r>
              <a:rPr lang="it-IT" dirty="0" err="1" smtClean="0"/>
              <a:t>sont</a:t>
            </a:r>
            <a:r>
              <a:rPr lang="it-IT" dirty="0" smtClean="0"/>
              <a:t> </a:t>
            </a:r>
            <a:r>
              <a:rPr lang="it-IT" dirty="0" err="1" smtClean="0"/>
              <a:t>déployés</a:t>
            </a:r>
            <a:r>
              <a:rPr lang="it-IT" dirty="0" smtClean="0"/>
              <a:t> par </a:t>
            </a:r>
            <a:r>
              <a:rPr lang="it-IT" dirty="0" err="1" smtClean="0"/>
              <a:t>les</a:t>
            </a:r>
            <a:r>
              <a:rPr lang="it-IT" dirty="0" smtClean="0"/>
              <a:t> </a:t>
            </a:r>
            <a:r>
              <a:rPr lang="it-IT" dirty="0" err="1" smtClean="0"/>
              <a:t>poilus</a:t>
            </a:r>
            <a:r>
              <a:rPr lang="it-IT" dirty="0" smtClean="0"/>
              <a:t> pour l’</a:t>
            </a:r>
            <a:r>
              <a:rPr lang="it-IT" dirty="0" err="1" smtClean="0"/>
              <a:t>inscrire</a:t>
            </a:r>
            <a:r>
              <a:rPr lang="it-IT" dirty="0" smtClean="0"/>
              <a:t> en </a:t>
            </a:r>
            <a:r>
              <a:rPr lang="it-IT" dirty="0" err="1" smtClean="0"/>
              <a:t>discours</a:t>
            </a:r>
            <a:r>
              <a:rPr lang="it-IT" dirty="0"/>
              <a:t> </a:t>
            </a:r>
            <a:r>
              <a:rPr lang="it-IT" dirty="0" smtClean="0"/>
              <a:t>? </a:t>
            </a:r>
          </a:p>
          <a:p>
            <a:r>
              <a:rPr lang="it-IT" dirty="0" err="1"/>
              <a:t>Q</a:t>
            </a:r>
            <a:r>
              <a:rPr lang="it-IT" dirty="0" err="1" smtClean="0"/>
              <a:t>uelles</a:t>
            </a:r>
            <a:r>
              <a:rPr lang="it-IT" dirty="0" smtClean="0"/>
              <a:t> </a:t>
            </a:r>
            <a:r>
              <a:rPr lang="it-IT" dirty="0" err="1" smtClean="0"/>
              <a:t>fonctions</a:t>
            </a:r>
            <a:r>
              <a:rPr lang="it-IT" dirty="0" smtClean="0"/>
              <a:t> </a:t>
            </a:r>
            <a:r>
              <a:rPr lang="it-IT" dirty="0" err="1" smtClean="0"/>
              <a:t>remplit</a:t>
            </a:r>
            <a:r>
              <a:rPr lang="it-IT" dirty="0" smtClean="0"/>
              <a:t>-il </a:t>
            </a:r>
            <a:r>
              <a:rPr lang="it-IT" dirty="0" err="1" smtClean="0"/>
              <a:t>dans</a:t>
            </a:r>
            <a:r>
              <a:rPr lang="it-IT" dirty="0" smtClean="0"/>
              <a:t> </a:t>
            </a:r>
            <a:r>
              <a:rPr lang="it-IT" dirty="0" err="1" smtClean="0"/>
              <a:t>ces</a:t>
            </a:r>
            <a:r>
              <a:rPr lang="it-IT" dirty="0" smtClean="0"/>
              <a:t> </a:t>
            </a:r>
            <a:r>
              <a:rPr lang="it-IT" dirty="0" err="1" smtClean="0"/>
              <a:t>textes</a:t>
            </a:r>
            <a:r>
              <a:rPr lang="it-IT" dirty="0" smtClean="0"/>
              <a:t> ?</a:t>
            </a:r>
          </a:p>
          <a:p>
            <a:endParaRPr lang="it-IT" dirty="0"/>
          </a:p>
        </p:txBody>
      </p:sp>
    </p:spTree>
    <p:extLst>
      <p:ext uri="{BB962C8B-B14F-4D97-AF65-F5344CB8AC3E}">
        <p14:creationId xmlns:p14="http://schemas.microsoft.com/office/powerpoint/2010/main" val="853573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58742" y="265186"/>
            <a:ext cx="8911687" cy="632122"/>
          </a:xfrm>
        </p:spPr>
        <p:txBody>
          <a:bodyPr>
            <a:normAutofit fontScale="90000"/>
          </a:bodyPr>
          <a:lstStyle/>
          <a:p>
            <a:r>
              <a:rPr lang="it-IT" dirty="0" smtClean="0"/>
              <a:t>Corpus </a:t>
            </a:r>
            <a:endParaRPr lang="fr-FR" dirty="0"/>
          </a:p>
        </p:txBody>
      </p:sp>
      <p:sp>
        <p:nvSpPr>
          <p:cNvPr id="3" name="Segnaposto contenuto 2"/>
          <p:cNvSpPr>
            <a:spLocks noGrp="1"/>
          </p:cNvSpPr>
          <p:nvPr>
            <p:ph idx="1"/>
          </p:nvPr>
        </p:nvSpPr>
        <p:spPr>
          <a:xfrm>
            <a:off x="1922804" y="5484869"/>
            <a:ext cx="9904575" cy="1298383"/>
          </a:xfrm>
        </p:spPr>
        <p:txBody>
          <a:bodyPr>
            <a:normAutofit lnSpcReduction="10000"/>
          </a:bodyPr>
          <a:lstStyle/>
          <a:p>
            <a:pPr marL="0" indent="0">
              <a:buNone/>
            </a:pPr>
            <a:r>
              <a:rPr lang="fr-FR" dirty="0" smtClean="0"/>
              <a:t>1586 </a:t>
            </a:r>
            <a:r>
              <a:rPr lang="fr-FR" dirty="0"/>
              <a:t>lettres numérisées et traitées dans le logiciel TXM </a:t>
            </a:r>
          </a:p>
          <a:p>
            <a:pPr marL="0" indent="0">
              <a:buNone/>
            </a:pPr>
            <a:r>
              <a:rPr lang="fr-FR" dirty="0" smtClean="0"/>
              <a:t>Panorama </a:t>
            </a:r>
            <a:r>
              <a:rPr lang="fr-FR" dirty="0"/>
              <a:t>assez complet des identités des combattants : du soldat de 2e classe au général (les soldats appartenant aux classes subalternes de la hiérarchie militaire étant sensiblement plus nombreux</a:t>
            </a:r>
            <a:r>
              <a:rPr lang="fr-FR" dirty="0" smtClean="0"/>
              <a:t>).</a:t>
            </a:r>
          </a:p>
          <a:p>
            <a:pPr marL="0" indent="0">
              <a:buNone/>
            </a:pPr>
            <a:endParaRPr lang="fr-FR" dirty="0"/>
          </a:p>
          <a:p>
            <a:pPr marL="0" indent="0">
              <a:buNone/>
            </a:pPr>
            <a:endParaRPr lang="fr-FR" dirty="0"/>
          </a:p>
          <a:p>
            <a:endParaRPr lang="fr-FR" dirty="0"/>
          </a:p>
        </p:txBody>
      </p:sp>
      <p:graphicFrame>
        <p:nvGraphicFramePr>
          <p:cNvPr id="4" name="Tabella 3"/>
          <p:cNvGraphicFramePr>
            <a:graphicFrameLocks noGrp="1"/>
          </p:cNvGraphicFramePr>
          <p:nvPr>
            <p:extLst>
              <p:ext uri="{D42A27DB-BD31-4B8C-83A1-F6EECF244321}">
                <p14:modId xmlns:p14="http://schemas.microsoft.com/office/powerpoint/2010/main" val="1799397559"/>
              </p:ext>
            </p:extLst>
          </p:nvPr>
        </p:nvGraphicFramePr>
        <p:xfrm>
          <a:off x="2059536" y="897308"/>
          <a:ext cx="9616867" cy="4440641"/>
        </p:xfrm>
        <a:graphic>
          <a:graphicData uri="http://schemas.openxmlformats.org/drawingml/2006/table">
            <a:tbl>
              <a:tblPr firstRow="1" bandRow="1">
                <a:tableStyleId>{5C22544A-7EE6-4342-B048-85BDC9FD1C3A}</a:tableStyleId>
              </a:tblPr>
              <a:tblGrid>
                <a:gridCol w="2054594">
                  <a:extLst>
                    <a:ext uri="{9D8B030D-6E8A-4147-A177-3AD203B41FA5}">
                      <a16:colId xmlns:a16="http://schemas.microsoft.com/office/drawing/2014/main" xmlns="" val="3803053336"/>
                    </a:ext>
                  </a:extLst>
                </a:gridCol>
                <a:gridCol w="2447325">
                  <a:extLst>
                    <a:ext uri="{9D8B030D-6E8A-4147-A177-3AD203B41FA5}">
                      <a16:colId xmlns:a16="http://schemas.microsoft.com/office/drawing/2014/main" xmlns="" val="3601196303"/>
                    </a:ext>
                  </a:extLst>
                </a:gridCol>
                <a:gridCol w="2179816">
                  <a:extLst>
                    <a:ext uri="{9D8B030D-6E8A-4147-A177-3AD203B41FA5}">
                      <a16:colId xmlns:a16="http://schemas.microsoft.com/office/drawing/2014/main" xmlns="" val="4254258861"/>
                    </a:ext>
                  </a:extLst>
                </a:gridCol>
                <a:gridCol w="2935132">
                  <a:extLst>
                    <a:ext uri="{9D8B030D-6E8A-4147-A177-3AD203B41FA5}">
                      <a16:colId xmlns:a16="http://schemas.microsoft.com/office/drawing/2014/main" xmlns="" val="1617578535"/>
                    </a:ext>
                  </a:extLst>
                </a:gridCol>
              </a:tblGrid>
              <a:tr h="397783">
                <a:tc>
                  <a:txBody>
                    <a:bodyPr/>
                    <a:lstStyle/>
                    <a:p>
                      <a:pPr algn="ctr"/>
                      <a:r>
                        <a:rPr lang="it-IT" sz="1600" dirty="0" err="1" smtClean="0">
                          <a:solidFill>
                            <a:schemeClr val="tx1"/>
                          </a:solidFill>
                          <a:latin typeface="Times New Roman" panose="02020603050405020304" pitchFamily="18" charset="0"/>
                          <a:cs typeface="Times New Roman" panose="02020603050405020304" pitchFamily="18" charset="0"/>
                        </a:rPr>
                        <a:t>Poilu</a:t>
                      </a:r>
                      <a:endParaRPr lang="it-IT" sz="1600" dirty="0">
                        <a:solidFill>
                          <a:schemeClr val="tx1"/>
                        </a:solidFill>
                        <a:latin typeface="Times New Roman" panose="02020603050405020304" pitchFamily="18" charset="0"/>
                        <a:cs typeface="Times New Roman" panose="02020603050405020304" pitchFamily="18" charset="0"/>
                      </a:endParaRPr>
                    </a:p>
                  </a:txBody>
                  <a:tcPr>
                    <a:solidFill>
                      <a:schemeClr val="bg2"/>
                    </a:solidFill>
                  </a:tcPr>
                </a:tc>
                <a:tc>
                  <a:txBody>
                    <a:bodyPr/>
                    <a:lstStyle/>
                    <a:p>
                      <a:pPr algn="ctr"/>
                      <a:r>
                        <a:rPr lang="it-IT" sz="1600" dirty="0" err="1" smtClean="0">
                          <a:solidFill>
                            <a:schemeClr val="tx1"/>
                          </a:solidFill>
                          <a:latin typeface="Times New Roman" panose="02020603050405020304" pitchFamily="18" charset="0"/>
                          <a:cs typeface="Times New Roman" panose="02020603050405020304" pitchFamily="18" charset="0"/>
                        </a:rPr>
                        <a:t>Niveau</a:t>
                      </a:r>
                      <a:r>
                        <a:rPr lang="it-IT" sz="1600" dirty="0" smtClean="0">
                          <a:solidFill>
                            <a:schemeClr val="tx1"/>
                          </a:solidFill>
                          <a:latin typeface="Times New Roman" panose="02020603050405020304" pitchFamily="18" charset="0"/>
                          <a:cs typeface="Times New Roman" panose="02020603050405020304" pitchFamily="18" charset="0"/>
                        </a:rPr>
                        <a:t> d’</a:t>
                      </a:r>
                      <a:r>
                        <a:rPr lang="it-IT" sz="1600" dirty="0" err="1" smtClean="0">
                          <a:solidFill>
                            <a:schemeClr val="tx1"/>
                          </a:solidFill>
                          <a:latin typeface="Times New Roman" panose="02020603050405020304" pitchFamily="18" charset="0"/>
                          <a:cs typeface="Times New Roman" panose="02020603050405020304" pitchFamily="18" charset="0"/>
                        </a:rPr>
                        <a:t>études</a:t>
                      </a:r>
                      <a:endParaRPr lang="it-IT" sz="1600" dirty="0">
                        <a:solidFill>
                          <a:schemeClr val="tx1"/>
                        </a:solidFill>
                        <a:latin typeface="Times New Roman" panose="02020603050405020304" pitchFamily="18" charset="0"/>
                        <a:cs typeface="Times New Roman" panose="02020603050405020304" pitchFamily="18" charset="0"/>
                      </a:endParaRPr>
                    </a:p>
                  </a:txBody>
                  <a:tcPr>
                    <a:solidFill>
                      <a:schemeClr val="bg2"/>
                    </a:solidFill>
                  </a:tcPr>
                </a:tc>
                <a:tc>
                  <a:txBody>
                    <a:bodyPr/>
                    <a:lstStyle/>
                    <a:p>
                      <a:pPr algn="ctr"/>
                      <a:r>
                        <a:rPr lang="it-IT" sz="1600" dirty="0" err="1" smtClean="0">
                          <a:solidFill>
                            <a:schemeClr val="tx1"/>
                          </a:solidFill>
                          <a:latin typeface="Times New Roman" panose="02020603050405020304" pitchFamily="18" charset="0"/>
                          <a:cs typeface="Times New Roman" panose="02020603050405020304" pitchFamily="18" charset="0"/>
                        </a:rPr>
                        <a:t>Profession</a:t>
                      </a:r>
                      <a:endParaRPr lang="it-IT" sz="1600" dirty="0">
                        <a:solidFill>
                          <a:schemeClr val="tx1"/>
                        </a:solidFill>
                        <a:latin typeface="Times New Roman" panose="02020603050405020304" pitchFamily="18" charset="0"/>
                        <a:cs typeface="Times New Roman" panose="02020603050405020304" pitchFamily="18" charset="0"/>
                      </a:endParaRPr>
                    </a:p>
                  </a:txBody>
                  <a:tcPr>
                    <a:solidFill>
                      <a:schemeClr val="bg2"/>
                    </a:solidFill>
                  </a:tcPr>
                </a:tc>
                <a:tc>
                  <a:txBody>
                    <a:bodyPr/>
                    <a:lstStyle/>
                    <a:p>
                      <a:pPr algn="ctr"/>
                      <a:r>
                        <a:rPr lang="it-IT" sz="1600" dirty="0" smtClean="0">
                          <a:solidFill>
                            <a:schemeClr val="tx1"/>
                          </a:solidFill>
                          <a:latin typeface="Times New Roman" panose="02020603050405020304" pitchFamily="18" charset="0"/>
                          <a:cs typeface="Times New Roman" panose="02020603050405020304" pitchFamily="18" charset="0"/>
                        </a:rPr>
                        <a:t>Grade</a:t>
                      </a:r>
                      <a:endParaRPr lang="it-IT" sz="1600" dirty="0">
                        <a:solidFill>
                          <a:schemeClr val="tx1"/>
                        </a:solidFill>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312254455"/>
                  </a:ext>
                </a:extLst>
              </a:tr>
              <a:tr h="5584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Henri </a:t>
                      </a:r>
                      <a:r>
                        <a:rPr lang="it-IT" sz="1600" dirty="0" err="1" smtClean="0">
                          <a:latin typeface="Times New Roman" panose="02020603050405020304" pitchFamily="18" charset="0"/>
                          <a:cs typeface="Times New Roman" panose="02020603050405020304" pitchFamily="18" charset="0"/>
                        </a:rPr>
                        <a:t>Bénard</a:t>
                      </a:r>
                      <a:r>
                        <a:rPr lang="it-IT" sz="1600" dirty="0" smtClean="0">
                          <a:latin typeface="Times New Roman" panose="02020603050405020304" pitchFamily="18" charset="0"/>
                          <a:cs typeface="Times New Roman" panose="02020603050405020304" pitchFamily="18" charset="0"/>
                        </a:rPr>
                        <a:t> </a:t>
                      </a: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err="1" smtClean="0">
                          <a:latin typeface="Times New Roman" panose="02020603050405020304" pitchFamily="18" charset="0"/>
                          <a:cs typeface="Times New Roman" panose="02020603050405020304" pitchFamily="18" charset="0"/>
                        </a:rPr>
                        <a:t>Ecole</a:t>
                      </a:r>
                      <a:r>
                        <a:rPr lang="it-IT" sz="1600" dirty="0" smtClean="0">
                          <a:latin typeface="Times New Roman" panose="02020603050405020304" pitchFamily="18" charset="0"/>
                          <a:cs typeface="Times New Roman" panose="02020603050405020304" pitchFamily="18" charset="0"/>
                        </a:rPr>
                        <a:t> de Saint-</a:t>
                      </a:r>
                      <a:r>
                        <a:rPr lang="it-IT" sz="1600" dirty="0" err="1" smtClean="0">
                          <a:latin typeface="Times New Roman" panose="02020603050405020304" pitchFamily="18" charset="0"/>
                          <a:cs typeface="Times New Roman" panose="02020603050405020304" pitchFamily="18" charset="0"/>
                        </a:rPr>
                        <a:t>Maixent</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capitaine</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dans</a:t>
                      </a:r>
                      <a:r>
                        <a:rPr lang="it-IT" sz="1600" dirty="0" smtClean="0">
                          <a:latin typeface="Times New Roman" panose="02020603050405020304" pitchFamily="18" charset="0"/>
                          <a:cs typeface="Times New Roman" panose="02020603050405020304" pitchFamily="18" charset="0"/>
                        </a:rPr>
                        <a:t> l’</a:t>
                      </a:r>
                      <a:r>
                        <a:rPr lang="it-IT" sz="1600" dirty="0" err="1" smtClean="0">
                          <a:latin typeface="Times New Roman" panose="02020603050405020304" pitchFamily="18" charset="0"/>
                          <a:cs typeface="Times New Roman" panose="02020603050405020304" pitchFamily="18" charset="0"/>
                        </a:rPr>
                        <a:t>armée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Officier</a:t>
                      </a:r>
                      <a:r>
                        <a:rPr lang="it-IT" sz="1600" dirty="0" smtClean="0">
                          <a:latin typeface="Times New Roman" panose="02020603050405020304" pitchFamily="18" charset="0"/>
                          <a:cs typeface="Times New Roman" panose="02020603050405020304" pitchFamily="18" charset="0"/>
                        </a:rPr>
                        <a:t> - </a:t>
                      </a:r>
                      <a:r>
                        <a:rPr lang="it-IT" sz="1600" dirty="0" err="1" smtClean="0">
                          <a:latin typeface="Times New Roman" panose="02020603050405020304" pitchFamily="18" charset="0"/>
                          <a:cs typeface="Times New Roman" panose="02020603050405020304" pitchFamily="18" charset="0"/>
                        </a:rPr>
                        <a:t>commandant</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3683970890"/>
                  </a:ext>
                </a:extLst>
              </a:tr>
              <a:tr h="558464">
                <a:tc>
                  <a:txBody>
                    <a:bodyPr/>
                    <a:lstStyle/>
                    <a:p>
                      <a:r>
                        <a:rPr lang="it-IT" sz="1600" dirty="0" smtClean="0">
                          <a:latin typeface="Times New Roman" panose="02020603050405020304" pitchFamily="18" charset="0"/>
                          <a:cs typeface="Times New Roman" panose="02020603050405020304" pitchFamily="18" charset="0"/>
                        </a:rPr>
                        <a:t>Marcel Papillon</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enseignement</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secondaire</a:t>
                      </a:r>
                      <a:r>
                        <a:rPr lang="it-IT" sz="1600" dirty="0" smtClean="0">
                          <a:latin typeface="Times New Roman" panose="02020603050405020304" pitchFamily="18" charset="0"/>
                          <a:cs typeface="Times New Roman" panose="02020603050405020304" pitchFamily="18" charset="0"/>
                        </a:rPr>
                        <a:t> </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clerc</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notaire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soldat</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infanterie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2840072203"/>
                  </a:ext>
                </a:extLst>
              </a:tr>
              <a:tr h="323321">
                <a:tc>
                  <a:txBody>
                    <a:bodyPr/>
                    <a:lstStyle/>
                    <a:p>
                      <a:r>
                        <a:rPr lang="it-IT" sz="1600" dirty="0" smtClean="0">
                          <a:latin typeface="Times New Roman" panose="02020603050405020304" pitchFamily="18" charset="0"/>
                          <a:cs typeface="Times New Roman" panose="02020603050405020304" pitchFamily="18" charset="0"/>
                        </a:rPr>
                        <a:t>Maurice Pensuet</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err="1" smtClean="0">
                          <a:latin typeface="Times New Roman" panose="02020603050405020304" pitchFamily="18" charset="0"/>
                          <a:cs typeface="Times New Roman" panose="02020603050405020304" pitchFamily="18" charset="0"/>
                        </a:rPr>
                        <a:t>certificat</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études</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smtClean="0">
                          <a:latin typeface="Times New Roman" panose="02020603050405020304" pitchFamily="18" charset="0"/>
                          <a:cs typeface="Times New Roman" panose="02020603050405020304" pitchFamily="18" charset="0"/>
                        </a:rPr>
                        <a:t>?</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caporal</a:t>
                      </a:r>
                    </a:p>
                  </a:txBody>
                  <a:tcPr>
                    <a:solidFill>
                      <a:schemeClr val="bg2"/>
                    </a:solidFill>
                  </a:tcPr>
                </a:tc>
                <a:extLst>
                  <a:ext uri="{0D108BD9-81ED-4DB2-BD59-A6C34878D82A}">
                    <a16:rowId xmlns:a16="http://schemas.microsoft.com/office/drawing/2014/main" xmlns="" val="2837011890"/>
                  </a:ext>
                </a:extLst>
              </a:tr>
              <a:tr h="387326">
                <a:tc>
                  <a:txBody>
                    <a:bodyPr/>
                    <a:lstStyle/>
                    <a:p>
                      <a:r>
                        <a:rPr lang="it-IT" sz="1600" dirty="0" smtClean="0">
                          <a:latin typeface="Times New Roman" panose="02020603050405020304" pitchFamily="18" charset="0"/>
                          <a:cs typeface="Times New Roman" panose="02020603050405020304" pitchFamily="18" charset="0"/>
                        </a:rPr>
                        <a:t>Joseph Papillon</a:t>
                      </a: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dirty="0" smtClean="0">
                          <a:latin typeface="Times New Roman" panose="02020603050405020304" pitchFamily="18" charset="0"/>
                          <a:cs typeface="Times New Roman" panose="02020603050405020304" pitchFamily="18" charset="0"/>
                        </a:rPr>
                        <a:t>certificat d’études</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dirty="0" smtClean="0">
                          <a:latin typeface="Times New Roman" panose="02020603050405020304" pitchFamily="18" charset="0"/>
                          <a:cs typeface="Times New Roman" panose="02020603050405020304" pitchFamily="18" charset="0"/>
                        </a:rPr>
                        <a:t>bourrelier-sellier</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soldat</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infanterie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421779737"/>
                  </a:ext>
                </a:extLst>
              </a:tr>
              <a:tr h="558464">
                <a:tc>
                  <a:txBody>
                    <a:bodyPr/>
                    <a:lstStyle/>
                    <a:p>
                      <a:r>
                        <a:rPr lang="it-IT" sz="1600" dirty="0" smtClean="0">
                          <a:latin typeface="Times New Roman" panose="02020603050405020304" pitchFamily="18" charset="0"/>
                          <a:cs typeface="Times New Roman" panose="02020603050405020304" pitchFamily="18" charset="0"/>
                        </a:rPr>
                        <a:t>Lucien Papillon</a:t>
                      </a: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école</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primaire</a:t>
                      </a:r>
                      <a:r>
                        <a:rPr lang="it-IT" sz="1600" dirty="0" smtClean="0">
                          <a:latin typeface="Times New Roman" panose="02020603050405020304" pitchFamily="18" charset="0"/>
                          <a:cs typeface="Times New Roman" panose="02020603050405020304" pitchFamily="18" charset="0"/>
                        </a:rPr>
                        <a:t>  - </a:t>
                      </a:r>
                      <a:r>
                        <a:rPr lang="it-IT" sz="1600" dirty="0" err="1" smtClean="0">
                          <a:latin typeface="Times New Roman" panose="02020603050405020304" pitchFamily="18" charset="0"/>
                          <a:cs typeface="Times New Roman" panose="02020603050405020304" pitchFamily="18" charset="0"/>
                        </a:rPr>
                        <a:t>pas</a:t>
                      </a:r>
                      <a:r>
                        <a:rPr lang="it-IT" sz="1600" dirty="0" smtClean="0">
                          <a:latin typeface="Times New Roman" panose="02020603050405020304" pitchFamily="18" charset="0"/>
                          <a:cs typeface="Times New Roman" panose="02020603050405020304" pitchFamily="18" charset="0"/>
                        </a:rPr>
                        <a:t> de </a:t>
                      </a:r>
                      <a:r>
                        <a:rPr lang="it-IT" sz="1600" dirty="0" err="1" smtClean="0">
                          <a:latin typeface="Times New Roman" panose="02020603050405020304" pitchFamily="18" charset="0"/>
                          <a:cs typeface="Times New Roman" panose="02020603050405020304" pitchFamily="18" charset="0"/>
                        </a:rPr>
                        <a:t>certificat</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cultivateur</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soldat</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infanterie</a:t>
                      </a:r>
                      <a:endParaRPr lang="it-IT" sz="1600" dirty="0" smtClean="0">
                        <a:latin typeface="Times New Roman" panose="02020603050405020304" pitchFamily="18" charset="0"/>
                        <a:cs typeface="Times New Roman" panose="02020603050405020304" pitchFamily="18" charset="0"/>
                      </a:endParaRPr>
                    </a:p>
                    <a:p>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196397548"/>
                  </a:ext>
                </a:extLst>
              </a:tr>
              <a:tr h="5584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Gaston</a:t>
                      </a:r>
                      <a:r>
                        <a:rPr lang="it-IT" sz="1600" baseline="0" dirty="0" smtClean="0">
                          <a:latin typeface="Times New Roman" panose="02020603050405020304" pitchFamily="18" charset="0"/>
                          <a:cs typeface="Times New Roman" panose="02020603050405020304" pitchFamily="18" charset="0"/>
                        </a:rPr>
                        <a:t> Olivier</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Famille</a:t>
                      </a:r>
                      <a:r>
                        <a:rPr lang="it-IT" sz="1600" baseline="0" dirty="0" smtClean="0">
                          <a:latin typeface="Times New Roman" panose="02020603050405020304" pitchFamily="18" charset="0"/>
                          <a:cs typeface="Times New Roman" panose="02020603050405020304" pitchFamily="18" charset="0"/>
                        </a:rPr>
                        <a:t> </a:t>
                      </a:r>
                      <a:r>
                        <a:rPr lang="it-IT" sz="1600" baseline="0" dirty="0" err="1" smtClean="0">
                          <a:latin typeface="Times New Roman" panose="02020603050405020304" pitchFamily="18" charset="0"/>
                          <a:cs typeface="Times New Roman" panose="02020603050405020304" pitchFamily="18" charset="0"/>
                        </a:rPr>
                        <a:t>aisée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Sous-directeur</a:t>
                      </a:r>
                      <a:r>
                        <a:rPr lang="it-IT" sz="1600" dirty="0" smtClean="0">
                          <a:latin typeface="Times New Roman" panose="02020603050405020304" pitchFamily="18" charset="0"/>
                          <a:cs typeface="Times New Roman" panose="02020603050405020304" pitchFamily="18" charset="0"/>
                        </a:rPr>
                        <a:t> d’une </a:t>
                      </a:r>
                      <a:r>
                        <a:rPr lang="it-IT" sz="1600" dirty="0" err="1" smtClean="0">
                          <a:latin typeface="Times New Roman" panose="02020603050405020304" pitchFamily="18" charset="0"/>
                          <a:cs typeface="Times New Roman" panose="02020603050405020304" pitchFamily="18" charset="0"/>
                        </a:rPr>
                        <a:t>société</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engrais</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Soldat</a:t>
                      </a:r>
                      <a:r>
                        <a:rPr lang="it-IT" sz="1600" dirty="0" smtClean="0">
                          <a:latin typeface="Times New Roman" panose="02020603050405020304" pitchFamily="18" charset="0"/>
                          <a:cs typeface="Times New Roman" panose="02020603050405020304" pitchFamily="18" charset="0"/>
                        </a:rPr>
                        <a:t> d’</a:t>
                      </a:r>
                      <a:r>
                        <a:rPr lang="it-IT" sz="1600" dirty="0" err="1" smtClean="0">
                          <a:latin typeface="Times New Roman" panose="02020603050405020304" pitchFamily="18" charset="0"/>
                          <a:cs typeface="Times New Roman" panose="02020603050405020304" pitchFamily="18" charset="0"/>
                        </a:rPr>
                        <a:t>infanterie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525320913"/>
                  </a:ext>
                </a:extLst>
              </a:tr>
              <a:tr h="5225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Albert </a:t>
                      </a:r>
                      <a:r>
                        <a:rPr lang="it-IT" sz="1600" dirty="0" err="1" smtClean="0">
                          <a:latin typeface="Times New Roman" panose="02020603050405020304" pitchFamily="18" charset="0"/>
                          <a:cs typeface="Times New Roman" panose="02020603050405020304" pitchFamily="18" charset="0"/>
                        </a:rPr>
                        <a:t>Marquand</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Famille</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cultivée</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a:t>
                      </a:r>
                      <a:r>
                        <a:rPr lang="it-IT" sz="1600" dirty="0" err="1" smtClean="0">
                          <a:latin typeface="Times New Roman" panose="02020603050405020304" pitchFamily="18" charset="0"/>
                          <a:cs typeface="Times New Roman" panose="02020603050405020304" pitchFamily="18" charset="0"/>
                        </a:rPr>
                        <a:t>fabrique</a:t>
                      </a:r>
                      <a:r>
                        <a:rPr lang="it-IT" sz="1600" dirty="0" smtClean="0">
                          <a:latin typeface="Times New Roman" panose="02020603050405020304" pitchFamily="18" charset="0"/>
                          <a:cs typeface="Times New Roman" panose="02020603050405020304" pitchFamily="18" charset="0"/>
                        </a:rPr>
                        <a:t> de papier)</a:t>
                      </a:r>
                    </a:p>
                  </a:txBody>
                  <a:tcPr>
                    <a:solidFill>
                      <a:schemeClr val="bg2"/>
                    </a:solidFill>
                  </a:tcPr>
                </a:tc>
                <a:tc>
                  <a:txBody>
                    <a:bodyPr/>
                    <a:lstStyle/>
                    <a:p>
                      <a:r>
                        <a:rPr lang="it-IT" sz="1600" dirty="0" err="1" smtClean="0">
                          <a:latin typeface="Times New Roman" panose="02020603050405020304" pitchFamily="18" charset="0"/>
                          <a:cs typeface="Times New Roman" panose="02020603050405020304" pitchFamily="18" charset="0"/>
                        </a:rPr>
                        <a:t>Sergent</a:t>
                      </a:r>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656676327"/>
                  </a:ext>
                </a:extLst>
              </a:tr>
              <a:tr h="5225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smtClean="0">
                          <a:latin typeface="Times New Roman" panose="02020603050405020304" pitchFamily="18" charset="0"/>
                          <a:cs typeface="Times New Roman" panose="02020603050405020304" pitchFamily="18" charset="0"/>
                        </a:rPr>
                        <a:t>Etienne </a:t>
                      </a:r>
                      <a:r>
                        <a:rPr lang="it-IT" sz="1600" dirty="0" err="1" smtClean="0">
                          <a:latin typeface="Times New Roman" panose="02020603050405020304" pitchFamily="18" charset="0"/>
                          <a:cs typeface="Times New Roman" panose="02020603050405020304" pitchFamily="18" charset="0"/>
                        </a:rPr>
                        <a:t>Tanty</a:t>
                      </a:r>
                      <a:r>
                        <a:rPr lang="it-IT" sz="1600" dirty="0" smtClean="0">
                          <a:latin typeface="Times New Roman" panose="02020603050405020304" pitchFamily="18" charset="0"/>
                          <a:cs typeface="Times New Roman" panose="02020603050405020304" pitchFamily="18" charset="0"/>
                        </a:rPr>
                        <a:t> </a:t>
                      </a: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err="1" smtClean="0">
                          <a:latin typeface="Times New Roman" panose="02020603050405020304" pitchFamily="18" charset="0"/>
                          <a:cs typeface="Times New Roman" panose="02020603050405020304" pitchFamily="18" charset="0"/>
                        </a:rPr>
                        <a:t>enseignement</a:t>
                      </a:r>
                      <a:r>
                        <a:rPr lang="it-IT" sz="1600" dirty="0" smtClean="0">
                          <a:latin typeface="Times New Roman" panose="02020603050405020304" pitchFamily="18" charset="0"/>
                          <a:cs typeface="Times New Roman" panose="02020603050405020304" pitchFamily="18" charset="0"/>
                        </a:rPr>
                        <a:t> </a:t>
                      </a:r>
                      <a:r>
                        <a:rPr lang="it-IT" sz="1600" dirty="0" err="1" smtClean="0">
                          <a:latin typeface="Times New Roman" panose="02020603050405020304" pitchFamily="18" charset="0"/>
                          <a:cs typeface="Times New Roman" panose="02020603050405020304" pitchFamily="18" charset="0"/>
                        </a:rPr>
                        <a:t>secondaire</a:t>
                      </a:r>
                      <a:r>
                        <a:rPr lang="it-IT" sz="1600" dirty="0" smtClean="0">
                          <a:latin typeface="Times New Roman" panose="02020603050405020304" pitchFamily="18" charset="0"/>
                          <a:cs typeface="Times New Roman" panose="02020603050405020304" pitchFamily="18" charset="0"/>
                        </a:rPr>
                        <a:t> </a:t>
                      </a: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600" dirty="0" err="1" smtClean="0">
                          <a:latin typeface="Times New Roman" panose="02020603050405020304" pitchFamily="18" charset="0"/>
                          <a:cs typeface="Times New Roman" panose="02020603050405020304" pitchFamily="18" charset="0"/>
                        </a:rPr>
                        <a:t>Enseignant</a:t>
                      </a:r>
                      <a:r>
                        <a:rPr lang="it-IT" sz="1600" dirty="0" smtClean="0">
                          <a:latin typeface="Times New Roman" panose="02020603050405020304" pitchFamily="18" charset="0"/>
                          <a:cs typeface="Times New Roman" panose="02020603050405020304" pitchFamily="18" charset="0"/>
                        </a:rPr>
                        <a:t> de </a:t>
                      </a:r>
                      <a:r>
                        <a:rPr lang="it-IT" sz="1600" dirty="0" err="1" smtClean="0">
                          <a:latin typeface="Times New Roman" panose="02020603050405020304" pitchFamily="18" charset="0"/>
                          <a:cs typeface="Times New Roman" panose="02020603050405020304" pitchFamily="18" charset="0"/>
                        </a:rPr>
                        <a:t>lettres</a:t>
                      </a:r>
                      <a:endParaRPr lang="it-IT" sz="1600" dirty="0" smtClean="0">
                        <a:latin typeface="Times New Roman" panose="02020603050405020304" pitchFamily="18" charset="0"/>
                        <a:cs typeface="Times New Roman" panose="02020603050405020304" pitchFamily="18" charset="0"/>
                      </a:endParaRPr>
                    </a:p>
                  </a:txBody>
                  <a:tcPr>
                    <a:solidFill>
                      <a:schemeClr val="bg2"/>
                    </a:solidFill>
                  </a:tcPr>
                </a:tc>
                <a:tc>
                  <a:txBody>
                    <a:bodyPr/>
                    <a:lstStyle/>
                    <a:p>
                      <a:endParaRPr lang="it-IT" sz="1600" dirty="0">
                        <a:latin typeface="Times New Roman" panose="02020603050405020304" pitchFamily="18" charset="0"/>
                        <a:cs typeface="Times New Roman" panose="02020603050405020304" pitchFamily="18" charset="0"/>
                      </a:endParaRPr>
                    </a:p>
                  </a:txBody>
                  <a:tcPr>
                    <a:solidFill>
                      <a:schemeClr val="bg2"/>
                    </a:solidFill>
                  </a:tcPr>
                </a:tc>
                <a:extLst>
                  <a:ext uri="{0D108BD9-81ED-4DB2-BD59-A6C34878D82A}">
                    <a16:rowId xmlns:a16="http://schemas.microsoft.com/office/drawing/2014/main" xmlns="" val="3866802549"/>
                  </a:ext>
                </a:extLst>
              </a:tr>
            </a:tbl>
          </a:graphicData>
        </a:graphic>
      </p:graphicFrame>
    </p:spTree>
    <p:extLst>
      <p:ext uri="{BB962C8B-B14F-4D97-AF65-F5344CB8AC3E}">
        <p14:creationId xmlns:p14="http://schemas.microsoft.com/office/powerpoint/2010/main" val="2259315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31225"/>
          </a:xfrm>
        </p:spPr>
        <p:txBody>
          <a:bodyPr>
            <a:normAutofit/>
          </a:bodyPr>
          <a:lstStyle/>
          <a:p>
            <a:r>
              <a:rPr lang="it-IT" dirty="0" err="1" smtClean="0"/>
              <a:t>Quelques</a:t>
            </a:r>
            <a:r>
              <a:rPr lang="it-IT" dirty="0" smtClean="0"/>
              <a:t> </a:t>
            </a:r>
            <a:r>
              <a:rPr lang="it-IT" dirty="0" err="1" smtClean="0"/>
              <a:t>données</a:t>
            </a:r>
            <a:r>
              <a:rPr lang="it-IT" dirty="0" smtClean="0"/>
              <a:t> </a:t>
            </a:r>
            <a:r>
              <a:rPr lang="it-IT" dirty="0" err="1" smtClean="0"/>
              <a:t>quantitatives</a:t>
            </a:r>
            <a:r>
              <a:rPr lang="it-IT" dirty="0" smtClean="0"/>
              <a:t> </a:t>
            </a:r>
            <a:endParaRPr lang="fr-FR" dirty="0"/>
          </a:p>
        </p:txBody>
      </p:sp>
      <p:sp>
        <p:nvSpPr>
          <p:cNvPr id="3" name="Segnaposto contenuto 2"/>
          <p:cNvSpPr>
            <a:spLocks noGrp="1"/>
          </p:cNvSpPr>
          <p:nvPr>
            <p:ph idx="1"/>
          </p:nvPr>
        </p:nvSpPr>
        <p:spPr>
          <a:xfrm>
            <a:off x="1500574" y="2884014"/>
            <a:ext cx="5002776" cy="1157571"/>
          </a:xfrm>
        </p:spPr>
        <p:txBody>
          <a:bodyPr>
            <a:normAutofit lnSpcReduction="10000"/>
          </a:bodyPr>
          <a:lstStyle/>
          <a:p>
            <a:pPr marL="0" indent="0">
              <a:buNone/>
            </a:pPr>
            <a:r>
              <a:rPr lang="fr-FR" dirty="0" smtClean="0">
                <a:solidFill>
                  <a:schemeClr val="tx1"/>
                </a:solidFill>
              </a:rPr>
              <a:t>Son </a:t>
            </a:r>
            <a:r>
              <a:rPr lang="fr-FR" b="1" dirty="0">
                <a:solidFill>
                  <a:schemeClr val="tx1"/>
                </a:solidFill>
              </a:rPr>
              <a:t>silence ne m'inquiétait </a:t>
            </a:r>
            <a:r>
              <a:rPr lang="fr-FR" dirty="0">
                <a:solidFill>
                  <a:schemeClr val="tx1"/>
                </a:solidFill>
              </a:rPr>
              <a:t>pas outre mesure, car j'avais reçu une carte de lui datée du 22 [octobre</a:t>
            </a:r>
            <a:r>
              <a:rPr lang="fr-FR" dirty="0" smtClean="0">
                <a:solidFill>
                  <a:schemeClr val="tx1"/>
                </a:solidFill>
              </a:rPr>
              <a:t>] (M. Papillon, le 27/11/1915)</a:t>
            </a:r>
            <a:endParaRPr lang="fr-FR" dirty="0">
              <a:solidFill>
                <a:schemeClr val="tx1"/>
              </a:solidFill>
            </a:endParaRPr>
          </a:p>
        </p:txBody>
      </p:sp>
      <p:sp>
        <p:nvSpPr>
          <p:cNvPr id="4" name="Rettangolo 3"/>
          <p:cNvSpPr/>
          <p:nvPr/>
        </p:nvSpPr>
        <p:spPr>
          <a:xfrm>
            <a:off x="1594577" y="1451019"/>
            <a:ext cx="10036250" cy="369332"/>
          </a:xfrm>
          <a:prstGeom prst="rect">
            <a:avLst/>
          </a:prstGeom>
          <a:solidFill>
            <a:srgbClr val="FBFEFF"/>
          </a:solidFill>
          <a:ln>
            <a:solidFill>
              <a:schemeClr val="tx1"/>
            </a:solidFill>
          </a:ln>
        </p:spPr>
        <p:txBody>
          <a:bodyPr wrap="square">
            <a:spAutoFit/>
          </a:bodyPr>
          <a:lstStyle/>
          <a:p>
            <a:r>
              <a:rPr lang="fr-FR" dirty="0" smtClean="0"/>
              <a:t>8 occurrences </a:t>
            </a:r>
            <a:r>
              <a:rPr lang="fr-FR" dirty="0"/>
              <a:t>du lexème « silence » (ses synonymes mutisme, bâillon sont absents</a:t>
            </a:r>
            <a:r>
              <a:rPr lang="fr-FR" dirty="0" smtClean="0"/>
              <a:t>)</a:t>
            </a:r>
          </a:p>
        </p:txBody>
      </p:sp>
      <p:sp>
        <p:nvSpPr>
          <p:cNvPr id="5" name="Rettangolo 4"/>
          <p:cNvSpPr/>
          <p:nvPr/>
        </p:nvSpPr>
        <p:spPr>
          <a:xfrm>
            <a:off x="7296596" y="3011682"/>
            <a:ext cx="4455844" cy="2862322"/>
          </a:xfrm>
          <a:prstGeom prst="rect">
            <a:avLst/>
          </a:prstGeom>
        </p:spPr>
        <p:txBody>
          <a:bodyPr wrap="square">
            <a:spAutoFit/>
          </a:bodyPr>
          <a:lstStyle/>
          <a:p>
            <a:r>
              <a:rPr lang="fr-FR" dirty="0"/>
              <a:t>La dernière lettre de Troyes m'est arrivée également censurée mais sans rature 358. C'est peut-être une façon de nous rattacher au gouvernement. Je doute fort du résultat. </a:t>
            </a:r>
            <a:r>
              <a:rPr lang="fr-FR" b="1" dirty="0" smtClean="0"/>
              <a:t>Il n’y </a:t>
            </a:r>
            <a:r>
              <a:rPr lang="fr-FR" b="1" dirty="0"/>
              <a:t>a qu'à leur</a:t>
            </a:r>
            <a:r>
              <a:rPr lang="fr-FR" dirty="0"/>
              <a:t> </a:t>
            </a:r>
            <a:r>
              <a:rPr lang="fr-FR" b="1" dirty="0"/>
              <a:t>répondre par le Silence, suprême </a:t>
            </a:r>
            <a:r>
              <a:rPr lang="fr-FR" b="1" dirty="0" smtClean="0"/>
              <a:t>mépris </a:t>
            </a:r>
            <a:r>
              <a:rPr lang="fr-FR" b="1" dirty="0"/>
              <a:t>des âmes fortes </a:t>
            </a:r>
            <a:r>
              <a:rPr lang="fr-FR" dirty="0"/>
              <a:t>(c'est plutôt la mesure qui s'allie le mieux à ma situation présente)! </a:t>
            </a:r>
            <a:r>
              <a:rPr lang="fr-FR" dirty="0" smtClean="0"/>
              <a:t> (A. </a:t>
            </a:r>
            <a:r>
              <a:rPr lang="fr-FR" dirty="0" err="1" smtClean="0"/>
              <a:t>Marquand</a:t>
            </a:r>
            <a:r>
              <a:rPr lang="fr-FR" dirty="0" smtClean="0"/>
              <a:t>, </a:t>
            </a:r>
            <a:r>
              <a:rPr lang="fr-FR" dirty="0"/>
              <a:t>09/01/1915, 303) </a:t>
            </a:r>
          </a:p>
        </p:txBody>
      </p:sp>
      <p:sp>
        <p:nvSpPr>
          <p:cNvPr id="6" name="Rettangolo 5"/>
          <p:cNvSpPr/>
          <p:nvPr/>
        </p:nvSpPr>
        <p:spPr>
          <a:xfrm>
            <a:off x="1507377" y="4163351"/>
            <a:ext cx="5105325" cy="1200329"/>
          </a:xfrm>
          <a:prstGeom prst="rect">
            <a:avLst/>
          </a:prstGeom>
        </p:spPr>
        <p:txBody>
          <a:bodyPr wrap="square">
            <a:spAutoFit/>
          </a:bodyPr>
          <a:lstStyle/>
          <a:p>
            <a:r>
              <a:rPr lang="fr-FR" dirty="0"/>
              <a:t>Un petit retard de correspondance n'aurait rien eu d'étonnant, mais </a:t>
            </a:r>
            <a:r>
              <a:rPr lang="fr-FR" b="1" dirty="0"/>
              <a:t>si le silence se prolonge, cela devient </a:t>
            </a:r>
            <a:r>
              <a:rPr lang="fr-FR" b="1" dirty="0" smtClean="0"/>
              <a:t>inquiétant</a:t>
            </a:r>
            <a:r>
              <a:rPr lang="fr-FR" dirty="0" smtClean="0"/>
              <a:t>. </a:t>
            </a:r>
            <a:r>
              <a:rPr lang="fr-FR" dirty="0"/>
              <a:t>(M. </a:t>
            </a:r>
            <a:r>
              <a:rPr lang="fr-FR" dirty="0" err="1"/>
              <a:t>Pensuet</a:t>
            </a:r>
            <a:r>
              <a:rPr lang="fr-FR" dirty="0"/>
              <a:t>, le 6/2/1916)</a:t>
            </a:r>
          </a:p>
        </p:txBody>
      </p:sp>
      <p:sp>
        <p:nvSpPr>
          <p:cNvPr id="7" name="Rettangolo 6"/>
          <p:cNvSpPr/>
          <p:nvPr/>
        </p:nvSpPr>
        <p:spPr>
          <a:xfrm>
            <a:off x="1507377" y="5485446"/>
            <a:ext cx="5327516" cy="1200329"/>
          </a:xfrm>
          <a:prstGeom prst="rect">
            <a:avLst/>
          </a:prstGeom>
        </p:spPr>
        <p:txBody>
          <a:bodyPr wrap="square">
            <a:spAutoFit/>
          </a:bodyPr>
          <a:lstStyle/>
          <a:p>
            <a:r>
              <a:rPr lang="fr-FR" dirty="0"/>
              <a:t>As-tu des nouvelles de </a:t>
            </a:r>
            <a:r>
              <a:rPr lang="fr-FR" dirty="0" err="1"/>
              <a:t>Clorinte</a:t>
            </a:r>
            <a:r>
              <a:rPr lang="fr-FR" dirty="0"/>
              <a:t> et de Françoise ? Je vais écrire à l'occasion à Philibert et </a:t>
            </a:r>
            <a:r>
              <a:rPr lang="fr-FR" b="1" dirty="0"/>
              <a:t>l'attraper sur son silence</a:t>
            </a:r>
            <a:r>
              <a:rPr lang="fr-FR" dirty="0"/>
              <a:t>. </a:t>
            </a:r>
            <a:r>
              <a:rPr lang="fr-FR" dirty="0" smtClean="0"/>
              <a:t>(</a:t>
            </a:r>
            <a:r>
              <a:rPr lang="fr-FR" dirty="0"/>
              <a:t>G. Olivier, le 4/12/1914)</a:t>
            </a:r>
          </a:p>
        </p:txBody>
      </p:sp>
      <p:sp>
        <p:nvSpPr>
          <p:cNvPr id="8" name="Rettangolo 7"/>
          <p:cNvSpPr/>
          <p:nvPr/>
        </p:nvSpPr>
        <p:spPr>
          <a:xfrm>
            <a:off x="1594577" y="2055763"/>
            <a:ext cx="2755232" cy="646331"/>
          </a:xfrm>
          <a:prstGeom prst="rect">
            <a:avLst/>
          </a:prstGeom>
          <a:solidFill>
            <a:srgbClr val="FBFEFF"/>
          </a:solidFill>
          <a:ln>
            <a:solidFill>
              <a:schemeClr val="tx1"/>
            </a:solidFill>
          </a:ln>
        </p:spPr>
        <p:txBody>
          <a:bodyPr wrap="square">
            <a:spAutoFit/>
          </a:bodyPr>
          <a:lstStyle/>
          <a:p>
            <a:r>
              <a:rPr lang="it-IT" dirty="0" err="1"/>
              <a:t>S</a:t>
            </a:r>
            <a:r>
              <a:rPr lang="it-IT" dirty="0" err="1" smtClean="0"/>
              <a:t>ilence</a:t>
            </a:r>
            <a:r>
              <a:rPr lang="it-IT" dirty="0" smtClean="0"/>
              <a:t> </a:t>
            </a:r>
            <a:r>
              <a:rPr lang="it-IT" dirty="0" err="1"/>
              <a:t>épistolaire</a:t>
            </a:r>
            <a:r>
              <a:rPr lang="it-IT" dirty="0"/>
              <a:t> </a:t>
            </a:r>
          </a:p>
          <a:p>
            <a:r>
              <a:rPr lang="it-IT" dirty="0"/>
              <a:t>7 </a:t>
            </a:r>
            <a:r>
              <a:rPr lang="it-IT" dirty="0" err="1"/>
              <a:t>occurrences</a:t>
            </a:r>
            <a:r>
              <a:rPr lang="it-IT" dirty="0"/>
              <a:t> </a:t>
            </a:r>
          </a:p>
        </p:txBody>
      </p:sp>
      <p:sp>
        <p:nvSpPr>
          <p:cNvPr id="9" name="Rettangolo 8"/>
          <p:cNvSpPr/>
          <p:nvPr/>
        </p:nvSpPr>
        <p:spPr>
          <a:xfrm>
            <a:off x="8075777" y="2018918"/>
            <a:ext cx="3555050" cy="646331"/>
          </a:xfrm>
          <a:prstGeom prst="rect">
            <a:avLst/>
          </a:prstGeom>
          <a:solidFill>
            <a:srgbClr val="FBFEFF"/>
          </a:solidFill>
          <a:ln>
            <a:solidFill>
              <a:schemeClr val="tx1"/>
            </a:solidFill>
          </a:ln>
        </p:spPr>
        <p:txBody>
          <a:bodyPr wrap="square">
            <a:spAutoFit/>
          </a:bodyPr>
          <a:lstStyle/>
          <a:p>
            <a:r>
              <a:rPr lang="it-IT" dirty="0" err="1" smtClean="0"/>
              <a:t>Silence</a:t>
            </a:r>
            <a:r>
              <a:rPr lang="it-IT" dirty="0" smtClean="0"/>
              <a:t> = </a:t>
            </a:r>
            <a:r>
              <a:rPr lang="it-IT" dirty="0" err="1" smtClean="0"/>
              <a:t>réponse</a:t>
            </a:r>
            <a:r>
              <a:rPr lang="it-IT" dirty="0" smtClean="0"/>
              <a:t> à l’</a:t>
            </a:r>
            <a:r>
              <a:rPr lang="it-IT" dirty="0" err="1" smtClean="0"/>
              <a:t>autorité</a:t>
            </a:r>
            <a:r>
              <a:rPr lang="it-IT" dirty="0" smtClean="0"/>
              <a:t>  </a:t>
            </a:r>
            <a:endParaRPr lang="it-IT" dirty="0"/>
          </a:p>
          <a:p>
            <a:r>
              <a:rPr lang="it-IT" dirty="0" smtClean="0"/>
              <a:t>1 </a:t>
            </a:r>
            <a:r>
              <a:rPr lang="it-IT" dirty="0" err="1" smtClean="0"/>
              <a:t>occurrence</a:t>
            </a:r>
            <a:r>
              <a:rPr lang="it-IT" dirty="0" smtClean="0"/>
              <a:t> </a:t>
            </a:r>
            <a:endParaRPr lang="it-IT" dirty="0"/>
          </a:p>
        </p:txBody>
      </p:sp>
    </p:spTree>
    <p:extLst>
      <p:ext uri="{BB962C8B-B14F-4D97-AF65-F5344CB8AC3E}">
        <p14:creationId xmlns:p14="http://schemas.microsoft.com/office/powerpoint/2010/main" val="4062984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Traces</a:t>
            </a:r>
            <a:r>
              <a:rPr lang="it-IT" dirty="0" smtClean="0"/>
              <a:t> </a:t>
            </a:r>
            <a:r>
              <a:rPr lang="it-IT" dirty="0" err="1" smtClean="0"/>
              <a:t>du</a:t>
            </a:r>
            <a:r>
              <a:rPr lang="it-IT" dirty="0" smtClean="0"/>
              <a:t> </a:t>
            </a:r>
            <a:r>
              <a:rPr lang="it-IT" dirty="0" err="1" smtClean="0"/>
              <a:t>silence</a:t>
            </a:r>
            <a:r>
              <a:rPr lang="it-IT" dirty="0" smtClean="0"/>
              <a:t> </a:t>
            </a:r>
            <a:r>
              <a:rPr lang="it-IT" dirty="0" err="1" smtClean="0"/>
              <a:t>dans</a:t>
            </a:r>
            <a:r>
              <a:rPr lang="it-IT" dirty="0" smtClean="0"/>
              <a:t> </a:t>
            </a:r>
            <a:r>
              <a:rPr lang="it-IT" dirty="0" err="1" smtClean="0"/>
              <a:t>les</a:t>
            </a:r>
            <a:r>
              <a:rPr lang="it-IT" dirty="0" smtClean="0"/>
              <a:t> </a:t>
            </a:r>
            <a:r>
              <a:rPr lang="it-IT" dirty="0" err="1" smtClean="0"/>
              <a:t>lettres</a:t>
            </a:r>
            <a:r>
              <a:rPr lang="it-IT" dirty="0" smtClean="0"/>
              <a:t> </a:t>
            </a:r>
            <a:endParaRPr lang="fr-FR" dirty="0"/>
          </a:p>
        </p:txBody>
      </p:sp>
      <p:sp>
        <p:nvSpPr>
          <p:cNvPr id="3" name="Segnaposto contenuto 2"/>
          <p:cNvSpPr>
            <a:spLocks noGrp="1"/>
          </p:cNvSpPr>
          <p:nvPr>
            <p:ph idx="1"/>
          </p:nvPr>
        </p:nvSpPr>
        <p:spPr>
          <a:xfrm>
            <a:off x="538890" y="1739542"/>
            <a:ext cx="5939491" cy="3777622"/>
          </a:xfrm>
        </p:spPr>
        <p:txBody>
          <a:bodyPr>
            <a:normAutofit fontScale="92500" lnSpcReduction="20000"/>
          </a:bodyPr>
          <a:lstStyle/>
          <a:p>
            <a:pPr marL="0" indent="0">
              <a:buNone/>
            </a:pPr>
            <a:r>
              <a:rPr lang="it-IT" b="1" dirty="0" err="1" smtClean="0"/>
              <a:t>Politique</a:t>
            </a:r>
            <a:r>
              <a:rPr lang="it-IT" b="1" dirty="0" smtClean="0"/>
              <a:t> </a:t>
            </a:r>
            <a:r>
              <a:rPr lang="it-IT" b="1" dirty="0" err="1" smtClean="0"/>
              <a:t>du</a:t>
            </a:r>
            <a:r>
              <a:rPr lang="it-IT" b="1" dirty="0" smtClean="0"/>
              <a:t> </a:t>
            </a:r>
            <a:r>
              <a:rPr lang="it-IT" b="1" dirty="0" err="1" smtClean="0"/>
              <a:t>silence</a:t>
            </a:r>
            <a:r>
              <a:rPr lang="it-IT" b="1" dirty="0" smtClean="0"/>
              <a:t> </a:t>
            </a:r>
            <a:endParaRPr lang="fr-FR" b="1" dirty="0" smtClean="0"/>
          </a:p>
          <a:p>
            <a:r>
              <a:rPr lang="fr-FR" dirty="0" smtClean="0"/>
              <a:t>Blancs</a:t>
            </a:r>
            <a:endParaRPr lang="fr-FR" dirty="0"/>
          </a:p>
          <a:p>
            <a:r>
              <a:rPr lang="it-IT" b="1" dirty="0" err="1">
                <a:solidFill>
                  <a:schemeClr val="accent6">
                    <a:lumMod val="75000"/>
                  </a:schemeClr>
                </a:solidFill>
              </a:rPr>
              <a:t>Toponymes</a:t>
            </a:r>
            <a:r>
              <a:rPr lang="it-IT" dirty="0"/>
              <a:t> </a:t>
            </a:r>
            <a:r>
              <a:rPr lang="it-IT" dirty="0" err="1"/>
              <a:t>coupés</a:t>
            </a:r>
            <a:r>
              <a:rPr lang="it-IT" dirty="0"/>
              <a:t> </a:t>
            </a:r>
            <a:endParaRPr lang="it-IT" dirty="0" smtClean="0"/>
          </a:p>
          <a:p>
            <a:pPr marL="0" indent="0">
              <a:buNone/>
            </a:pPr>
            <a:endParaRPr lang="it-IT" dirty="0"/>
          </a:p>
          <a:p>
            <a:pPr marL="0" indent="0">
              <a:buNone/>
            </a:pPr>
            <a:r>
              <a:rPr lang="it-IT" b="1" dirty="0" err="1" smtClean="0"/>
              <a:t>Silence</a:t>
            </a:r>
            <a:r>
              <a:rPr lang="it-IT" b="1" dirty="0" smtClean="0"/>
              <a:t> </a:t>
            </a:r>
            <a:r>
              <a:rPr lang="it-IT" b="1" dirty="0" err="1" smtClean="0"/>
              <a:t>constitutif</a:t>
            </a:r>
            <a:r>
              <a:rPr lang="it-IT" b="1" dirty="0" smtClean="0"/>
              <a:t> </a:t>
            </a:r>
            <a:endParaRPr lang="it-IT" dirty="0" smtClean="0"/>
          </a:p>
          <a:p>
            <a:pPr marL="0" indent="0">
              <a:buNone/>
            </a:pPr>
            <a:r>
              <a:rPr lang="fr-FR" dirty="0" smtClean="0"/>
              <a:t>formes </a:t>
            </a:r>
            <a:r>
              <a:rPr lang="fr-FR" dirty="0"/>
              <a:t>qui sont là pour dire ce qu’on n’arrive pas à </a:t>
            </a:r>
            <a:r>
              <a:rPr lang="fr-FR" dirty="0" smtClean="0"/>
              <a:t>dire… </a:t>
            </a:r>
          </a:p>
          <a:p>
            <a:r>
              <a:rPr lang="fr-FR" dirty="0" smtClean="0"/>
              <a:t>Ponctuation : </a:t>
            </a:r>
            <a:r>
              <a:rPr lang="fr-FR" b="1" dirty="0" smtClean="0">
                <a:solidFill>
                  <a:srgbClr val="7030A0"/>
                </a:solidFill>
              </a:rPr>
              <a:t>points de suspension</a:t>
            </a:r>
          </a:p>
          <a:p>
            <a:r>
              <a:rPr lang="fr-FR" b="1" dirty="0" smtClean="0">
                <a:solidFill>
                  <a:srgbClr val="00B050"/>
                </a:solidFill>
              </a:rPr>
              <a:t>Euphémismes</a:t>
            </a:r>
            <a:r>
              <a:rPr lang="fr-FR" dirty="0" smtClean="0"/>
              <a:t> (volume </a:t>
            </a:r>
            <a:r>
              <a:rPr lang="fr-FR" i="1" dirty="0" smtClean="0"/>
              <a:t>La dernière lettre </a:t>
            </a:r>
            <a:r>
              <a:rPr lang="fr-FR" dirty="0" smtClean="0">
                <a:sym typeface="Wingdings" panose="05000000000000000000" pitchFamily="2" charset="2"/>
              </a:rPr>
              <a:t> (ne pas) nommer la </a:t>
            </a:r>
            <a:r>
              <a:rPr lang="fr-FR" dirty="0" smtClean="0"/>
              <a:t>mort)</a:t>
            </a:r>
          </a:p>
          <a:p>
            <a:r>
              <a:rPr lang="fr-FR" dirty="0" smtClean="0"/>
              <a:t>Gloses </a:t>
            </a:r>
            <a:r>
              <a:rPr lang="fr-FR" dirty="0"/>
              <a:t>/Verbes métalinguistiques :  </a:t>
            </a:r>
            <a:r>
              <a:rPr lang="fr-FR" dirty="0" err="1"/>
              <a:t>métadiscursifs</a:t>
            </a:r>
            <a:r>
              <a:rPr lang="fr-FR" dirty="0"/>
              <a:t> et </a:t>
            </a:r>
            <a:r>
              <a:rPr lang="fr-FR" dirty="0" err="1"/>
              <a:t>métacommunicatifs</a:t>
            </a:r>
            <a:r>
              <a:rPr lang="fr-FR" dirty="0"/>
              <a:t> </a:t>
            </a:r>
          </a:p>
        </p:txBody>
      </p:sp>
      <p:sp>
        <p:nvSpPr>
          <p:cNvPr id="4" name="Rettangolo 3"/>
          <p:cNvSpPr/>
          <p:nvPr/>
        </p:nvSpPr>
        <p:spPr>
          <a:xfrm>
            <a:off x="6751178" y="4142538"/>
            <a:ext cx="6084605" cy="2074414"/>
          </a:xfrm>
          <a:prstGeom prst="rect">
            <a:avLst/>
          </a:prstGeom>
        </p:spPr>
        <p:txBody>
          <a:bodyPr wrap="square">
            <a:spAutoFit/>
          </a:bodyPr>
          <a:lstStyle/>
          <a:p>
            <a:pPr marR="719455" algn="just">
              <a:lnSpc>
                <a:spcPct val="115000"/>
              </a:lnSpc>
              <a:spcAft>
                <a:spcPts val="0"/>
              </a:spcAft>
              <a:tabLst>
                <a:tab pos="3589338" algn="l"/>
              </a:tabLst>
            </a:pPr>
            <a:r>
              <a:rPr lang="fr-FR" sz="1600" dirty="0">
                <a:solidFill>
                  <a:schemeClr val="tx1">
                    <a:lumMod val="75000"/>
                    <a:lumOff val="25000"/>
                  </a:schemeClr>
                </a:solidFill>
              </a:rPr>
              <a:t>Chers parents, quand vous recevrez cette carte, </a:t>
            </a:r>
            <a:r>
              <a:rPr lang="fr-FR" sz="1600" b="1" dirty="0">
                <a:solidFill>
                  <a:srgbClr val="00B050"/>
                </a:solidFill>
              </a:rPr>
              <a:t>je ne serai plus de ce monde</a:t>
            </a:r>
            <a:r>
              <a:rPr lang="fr-FR" sz="1600" dirty="0">
                <a:solidFill>
                  <a:schemeClr val="tx1">
                    <a:lumMod val="75000"/>
                    <a:lumOff val="25000"/>
                  </a:schemeClr>
                </a:solidFill>
              </a:rPr>
              <a:t> </a:t>
            </a:r>
            <a:r>
              <a:rPr lang="fr-FR" sz="1600" dirty="0" smtClean="0">
                <a:solidFill>
                  <a:schemeClr val="tx1">
                    <a:lumMod val="75000"/>
                    <a:lumOff val="25000"/>
                  </a:schemeClr>
                </a:solidFill>
              </a:rPr>
              <a:t>(Bertrand R</a:t>
            </a:r>
            <a:r>
              <a:rPr lang="fr-FR" sz="1600" dirty="0">
                <a:solidFill>
                  <a:schemeClr val="tx1">
                    <a:lumMod val="75000"/>
                    <a:lumOff val="25000"/>
                  </a:schemeClr>
                </a:solidFill>
              </a:rPr>
              <a:t>.</a:t>
            </a:r>
            <a:r>
              <a:rPr lang="fr-FR" sz="1600" dirty="0" smtClean="0">
                <a:solidFill>
                  <a:schemeClr val="tx1">
                    <a:lumMod val="75000"/>
                    <a:lumOff val="25000"/>
                  </a:schemeClr>
                </a:solidFill>
              </a:rPr>
              <a:t>, </a:t>
            </a:r>
            <a:r>
              <a:rPr lang="fr-FR" sz="1600" dirty="0">
                <a:solidFill>
                  <a:schemeClr val="tx1">
                    <a:lumMod val="75000"/>
                    <a:lumOff val="25000"/>
                  </a:schemeClr>
                </a:solidFill>
              </a:rPr>
              <a:t>le 28/09/1915)</a:t>
            </a:r>
          </a:p>
          <a:p>
            <a:pPr marR="719455" algn="just">
              <a:lnSpc>
                <a:spcPct val="115000"/>
              </a:lnSpc>
              <a:spcAft>
                <a:spcPts val="0"/>
              </a:spcAft>
              <a:tabLst>
                <a:tab pos="3589338" algn="l"/>
              </a:tabLst>
            </a:pPr>
            <a:endParaRPr lang="fr-FR" sz="1600" dirty="0">
              <a:solidFill>
                <a:schemeClr val="tx1">
                  <a:lumMod val="75000"/>
                  <a:lumOff val="25000"/>
                </a:schemeClr>
              </a:solidFill>
            </a:endParaRPr>
          </a:p>
          <a:p>
            <a:pPr marR="719455" algn="just">
              <a:lnSpc>
                <a:spcPct val="115000"/>
              </a:lnSpc>
              <a:spcAft>
                <a:spcPts val="0"/>
              </a:spcAft>
            </a:pPr>
            <a:r>
              <a:rPr lang="fr-FR" sz="1600" dirty="0">
                <a:solidFill>
                  <a:schemeClr val="tx1">
                    <a:lumMod val="75000"/>
                    <a:lumOff val="25000"/>
                  </a:schemeClr>
                </a:solidFill>
              </a:rPr>
              <a:t>Si vous recevez cette lettre, mes chères tantes, c’est que, suivant mon pressentiment, </a:t>
            </a:r>
            <a:r>
              <a:rPr lang="fr-FR" sz="1600" b="1" dirty="0">
                <a:solidFill>
                  <a:srgbClr val="00B050"/>
                </a:solidFill>
              </a:rPr>
              <a:t>l’attaque qui se prépare m’a été fatale.</a:t>
            </a:r>
            <a:r>
              <a:rPr lang="fr-FR" sz="1600" dirty="0">
                <a:solidFill>
                  <a:srgbClr val="00B050"/>
                </a:solidFill>
              </a:rPr>
              <a:t> </a:t>
            </a:r>
            <a:r>
              <a:rPr lang="fr-FR" sz="1600" dirty="0">
                <a:solidFill>
                  <a:schemeClr val="tx1">
                    <a:lumMod val="75000"/>
                    <a:lumOff val="25000"/>
                  </a:schemeClr>
                </a:solidFill>
              </a:rPr>
              <a:t>(</a:t>
            </a:r>
            <a:r>
              <a:rPr lang="fr-FR" sz="1600" dirty="0" err="1" smtClean="0">
                <a:solidFill>
                  <a:schemeClr val="tx1">
                    <a:lumMod val="75000"/>
                    <a:lumOff val="25000"/>
                  </a:schemeClr>
                </a:solidFill>
              </a:rPr>
              <a:t>Julhien</a:t>
            </a:r>
            <a:r>
              <a:rPr lang="fr-FR" sz="1600" dirty="0" smtClean="0">
                <a:solidFill>
                  <a:schemeClr val="tx1">
                    <a:lumMod val="75000"/>
                    <a:lumOff val="25000"/>
                  </a:schemeClr>
                </a:solidFill>
              </a:rPr>
              <a:t> </a:t>
            </a:r>
            <a:r>
              <a:rPr lang="fr-FR" sz="1600" dirty="0">
                <a:solidFill>
                  <a:schemeClr val="tx1">
                    <a:lumMod val="75000"/>
                    <a:lumOff val="25000"/>
                  </a:schemeClr>
                </a:solidFill>
              </a:rPr>
              <a:t>A., le 19/12/1914)</a:t>
            </a:r>
          </a:p>
        </p:txBody>
      </p:sp>
      <p:sp>
        <p:nvSpPr>
          <p:cNvPr id="5" name="Rettangolo 4"/>
          <p:cNvSpPr/>
          <p:nvPr/>
        </p:nvSpPr>
        <p:spPr>
          <a:xfrm>
            <a:off x="6666387" y="2492855"/>
            <a:ext cx="6169396" cy="1508105"/>
          </a:xfrm>
          <a:prstGeom prst="rect">
            <a:avLst/>
          </a:prstGeom>
        </p:spPr>
        <p:txBody>
          <a:bodyPr wrap="square">
            <a:spAutoFit/>
          </a:bodyPr>
          <a:lstStyle/>
          <a:p>
            <a:pPr marR="719455" algn="just">
              <a:lnSpc>
                <a:spcPct val="115000"/>
              </a:lnSpc>
              <a:spcAft>
                <a:spcPts val="0"/>
              </a:spcAft>
            </a:pPr>
            <a:r>
              <a:rPr lang="fr-FR" sz="1600" dirty="0">
                <a:solidFill>
                  <a:schemeClr val="tx1">
                    <a:lumMod val="75000"/>
                    <a:lumOff val="25000"/>
                  </a:schemeClr>
                </a:solidFill>
              </a:rPr>
              <a:t>Vous travaillerez toujours à faire l'impossible pour maintenir la paix et éviter à tout prix cette horrible chose qu'est la guerre. </a:t>
            </a:r>
            <a:r>
              <a:rPr lang="fr-FR" sz="1600" b="1" dirty="0">
                <a:solidFill>
                  <a:srgbClr val="7030A0"/>
                </a:solidFill>
              </a:rPr>
              <a:t>Ah ! la guerre quelle horreur ! ... </a:t>
            </a:r>
            <a:r>
              <a:rPr lang="fr-FR" sz="1600" dirty="0">
                <a:solidFill>
                  <a:schemeClr val="tx1">
                    <a:lumMod val="75000"/>
                    <a:lumOff val="25000"/>
                  </a:schemeClr>
                </a:solidFill>
              </a:rPr>
              <a:t>Villages incendiés, animaux périssant dans les flammes. </a:t>
            </a:r>
            <a:r>
              <a:rPr lang="fr-FR" sz="1600" dirty="0" smtClean="0">
                <a:solidFill>
                  <a:schemeClr val="tx1">
                    <a:lumMod val="75000"/>
                    <a:lumOff val="25000"/>
                  </a:schemeClr>
                </a:solidFill>
              </a:rPr>
              <a:t>(</a:t>
            </a:r>
            <a:r>
              <a:rPr lang="fr-FR" sz="1600" dirty="0" err="1" smtClean="0">
                <a:solidFill>
                  <a:schemeClr val="tx1">
                    <a:lumMod val="75000"/>
                    <a:lumOff val="25000"/>
                  </a:schemeClr>
                </a:solidFill>
              </a:rPr>
              <a:t>Vaillagou</a:t>
            </a:r>
            <a:r>
              <a:rPr lang="fr-FR" sz="1600" dirty="0" smtClean="0">
                <a:solidFill>
                  <a:schemeClr val="tx1">
                    <a:lumMod val="75000"/>
                    <a:lumOff val="25000"/>
                  </a:schemeClr>
                </a:solidFill>
              </a:rPr>
              <a:t>, 26/8/14)</a:t>
            </a:r>
            <a:endParaRPr lang="fr-FR" sz="1600" dirty="0">
              <a:solidFill>
                <a:schemeClr val="tx1">
                  <a:lumMod val="75000"/>
                  <a:lumOff val="25000"/>
                </a:schemeClr>
              </a:solidFill>
            </a:endParaRPr>
          </a:p>
        </p:txBody>
      </p:sp>
      <p:sp>
        <p:nvSpPr>
          <p:cNvPr id="6" name="Rettangolo 5"/>
          <p:cNvSpPr/>
          <p:nvPr/>
        </p:nvSpPr>
        <p:spPr>
          <a:xfrm>
            <a:off x="6666387" y="1434745"/>
            <a:ext cx="6096000" cy="941796"/>
          </a:xfrm>
          <a:prstGeom prst="rect">
            <a:avLst/>
          </a:prstGeom>
        </p:spPr>
        <p:txBody>
          <a:bodyPr>
            <a:spAutoFit/>
          </a:bodyPr>
          <a:lstStyle/>
          <a:p>
            <a:pPr marR="719455" algn="just">
              <a:lnSpc>
                <a:spcPct val="115000"/>
              </a:lnSpc>
              <a:spcAft>
                <a:spcPts val="0"/>
              </a:spcAft>
            </a:pPr>
            <a:r>
              <a:rPr lang="fr-FR" sz="1600" dirty="0">
                <a:solidFill>
                  <a:schemeClr val="tx1">
                    <a:lumMod val="75000"/>
                    <a:lumOff val="25000"/>
                  </a:schemeClr>
                </a:solidFill>
              </a:rPr>
              <a:t>Actuellement, me voici en "villégiature" dans un petit patelin, toujours dans la </a:t>
            </a:r>
            <a:r>
              <a:rPr lang="fr-FR" sz="1600" b="1" dirty="0">
                <a:solidFill>
                  <a:schemeClr val="accent6">
                    <a:lumMod val="75000"/>
                  </a:schemeClr>
                </a:solidFill>
              </a:rPr>
              <a:t>S…</a:t>
            </a:r>
            <a:r>
              <a:rPr lang="fr-FR" sz="1600" dirty="0">
                <a:solidFill>
                  <a:schemeClr val="tx1">
                    <a:lumMod val="75000"/>
                    <a:lumOff val="25000"/>
                  </a:schemeClr>
                </a:solidFill>
              </a:rPr>
              <a:t> que je ne puis t’indiquer et pour cause ! (</a:t>
            </a:r>
            <a:r>
              <a:rPr lang="fr-FR" sz="1600" dirty="0" err="1">
                <a:solidFill>
                  <a:schemeClr val="tx1">
                    <a:lumMod val="75000"/>
                    <a:lumOff val="25000"/>
                  </a:schemeClr>
                </a:solidFill>
              </a:rPr>
              <a:t>Marquand</a:t>
            </a:r>
            <a:r>
              <a:rPr lang="fr-FR" sz="1600" dirty="0">
                <a:solidFill>
                  <a:schemeClr val="tx1">
                    <a:lumMod val="75000"/>
                    <a:lumOff val="25000"/>
                  </a:schemeClr>
                </a:solidFill>
              </a:rPr>
              <a:t> A., le 18/09/1916, p. 148)</a:t>
            </a:r>
          </a:p>
        </p:txBody>
      </p:sp>
    </p:spTree>
    <p:extLst>
      <p:ext uri="{BB962C8B-B14F-4D97-AF65-F5344CB8AC3E}">
        <p14:creationId xmlns:p14="http://schemas.microsoft.com/office/powerpoint/2010/main" val="1217120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71840"/>
          </a:xfrm>
        </p:spPr>
        <p:txBody>
          <a:bodyPr/>
          <a:lstStyle/>
          <a:p>
            <a:r>
              <a:rPr lang="it-IT" dirty="0" err="1" smtClean="0"/>
              <a:t>Les</a:t>
            </a:r>
            <a:r>
              <a:rPr lang="it-IT" dirty="0" smtClean="0"/>
              <a:t> </a:t>
            </a:r>
            <a:r>
              <a:rPr lang="it-IT" dirty="0" err="1" smtClean="0"/>
              <a:t>gloses</a:t>
            </a:r>
            <a:r>
              <a:rPr lang="it-IT" dirty="0" smtClean="0"/>
              <a:t> </a:t>
            </a:r>
            <a:endParaRPr lang="fr-FR" dirty="0"/>
          </a:p>
        </p:txBody>
      </p:sp>
      <p:sp>
        <p:nvSpPr>
          <p:cNvPr id="3" name="Segnaposto contenuto 2"/>
          <p:cNvSpPr>
            <a:spLocks noGrp="1"/>
          </p:cNvSpPr>
          <p:nvPr>
            <p:ph idx="1"/>
          </p:nvPr>
        </p:nvSpPr>
        <p:spPr>
          <a:xfrm>
            <a:off x="1273159" y="1395950"/>
            <a:ext cx="10231453" cy="784542"/>
          </a:xfrm>
        </p:spPr>
        <p:txBody>
          <a:bodyPr>
            <a:normAutofit/>
          </a:bodyPr>
          <a:lstStyle/>
          <a:p>
            <a:r>
              <a:rPr lang="fr-FR" dirty="0" smtClean="0"/>
              <a:t>Gloses métadiscursives ou </a:t>
            </a:r>
            <a:r>
              <a:rPr lang="fr-FR" dirty="0" err="1" smtClean="0"/>
              <a:t>métacommunicatives</a:t>
            </a:r>
            <a:r>
              <a:rPr lang="fr-FR" dirty="0" smtClean="0"/>
              <a:t> construites autour de </a:t>
            </a:r>
            <a:r>
              <a:rPr lang="fr-FR" i="1" dirty="0" smtClean="0"/>
              <a:t>verba </a:t>
            </a:r>
            <a:r>
              <a:rPr lang="fr-FR" i="1" dirty="0" err="1" smtClean="0"/>
              <a:t>dicendi</a:t>
            </a:r>
            <a:r>
              <a:rPr lang="fr-FR" i="1" dirty="0" smtClean="0"/>
              <a:t> </a:t>
            </a:r>
            <a:r>
              <a:rPr lang="fr-FR" dirty="0" smtClean="0"/>
              <a:t>« dire » « raconter » « parler » «  appeler » ou du lexème « mot » (surtout au pluriel). </a:t>
            </a:r>
          </a:p>
        </p:txBody>
      </p:sp>
      <p:sp>
        <p:nvSpPr>
          <p:cNvPr id="5" name="Rettangolo 4"/>
          <p:cNvSpPr/>
          <p:nvPr/>
        </p:nvSpPr>
        <p:spPr>
          <a:xfrm>
            <a:off x="1192336" y="2281436"/>
            <a:ext cx="4727574" cy="3416320"/>
          </a:xfrm>
          <a:prstGeom prst="rect">
            <a:avLst/>
          </a:prstGeom>
          <a:solidFill>
            <a:srgbClr val="FBFEFF"/>
          </a:solid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it-IT" b="1" dirty="0" err="1" smtClean="0"/>
              <a:t>Verba</a:t>
            </a:r>
            <a:r>
              <a:rPr lang="it-IT" b="1" dirty="0" smtClean="0"/>
              <a:t> </a:t>
            </a:r>
            <a:r>
              <a:rPr lang="it-IT" b="1" dirty="0" err="1" smtClean="0"/>
              <a:t>dicendi</a:t>
            </a:r>
            <a:r>
              <a:rPr lang="it-IT" b="1" dirty="0" smtClean="0"/>
              <a:t> </a:t>
            </a:r>
            <a:endParaRPr lang="fr-FR" b="1" dirty="0" smtClean="0"/>
          </a:p>
          <a:p>
            <a:r>
              <a:rPr lang="fr-FR" dirty="0" smtClean="0"/>
              <a:t>Cooccurrents : marques </a:t>
            </a:r>
            <a:r>
              <a:rPr lang="fr-FR" dirty="0"/>
              <a:t>de la personne «je» «tu», marques de la négation (ne, pas, plus, rien)  </a:t>
            </a:r>
            <a:r>
              <a:rPr lang="fr-FR" dirty="0" smtClean="0"/>
              <a:t>(</a:t>
            </a:r>
            <a:r>
              <a:rPr lang="fr-FR" b="1" dirty="0" smtClean="0"/>
              <a:t>chez </a:t>
            </a:r>
            <a:r>
              <a:rPr lang="fr-FR" b="1" dirty="0"/>
              <a:t>les plus lettrés</a:t>
            </a:r>
            <a:r>
              <a:rPr lang="fr-FR" dirty="0"/>
              <a:t>) </a:t>
            </a:r>
            <a:endParaRPr lang="fr-FR" dirty="0" smtClean="0"/>
          </a:p>
          <a:p>
            <a:endParaRPr lang="fr-FR" dirty="0" smtClean="0"/>
          </a:p>
          <a:p>
            <a:pPr marL="285750" indent="-285750">
              <a:buFont typeface="Wingdings" panose="05000000000000000000" pitchFamily="2" charset="2"/>
              <a:buChar char="à"/>
            </a:pPr>
            <a:r>
              <a:rPr lang="fr-FR" dirty="0" smtClean="0">
                <a:sym typeface="Wingdings" panose="05000000000000000000" pitchFamily="2" charset="2"/>
              </a:rPr>
              <a:t>Impossibilité/non volonté de </a:t>
            </a:r>
            <a:r>
              <a:rPr lang="fr-FR" i="1" dirty="0" smtClean="0">
                <a:sym typeface="Wingdings" panose="05000000000000000000" pitchFamily="2" charset="2"/>
              </a:rPr>
              <a:t>dire</a:t>
            </a:r>
            <a:r>
              <a:rPr lang="fr-FR" dirty="0" smtClean="0">
                <a:sym typeface="Wingdings" panose="05000000000000000000" pitchFamily="2" charset="2"/>
              </a:rPr>
              <a:t> </a:t>
            </a:r>
          </a:p>
          <a:p>
            <a:pPr marL="285750" indent="-285750">
              <a:buFont typeface="Wingdings" panose="05000000000000000000" pitchFamily="2" charset="2"/>
              <a:buChar char="à"/>
            </a:pPr>
            <a:endParaRPr lang="it-IT" dirty="0">
              <a:sym typeface="Wingdings" panose="05000000000000000000" pitchFamily="2" charset="2"/>
            </a:endParaRPr>
          </a:p>
          <a:p>
            <a:pPr marL="285750" indent="-285750">
              <a:buFont typeface="Wingdings" panose="05000000000000000000" pitchFamily="2" charset="2"/>
              <a:buChar char="à"/>
            </a:pPr>
            <a:r>
              <a:rPr lang="fr-FR" dirty="0"/>
              <a:t>toutes les partitions du corpus « année », avec deux pics dans les premiers mois de guerre (</a:t>
            </a:r>
            <a:r>
              <a:rPr lang="fr-FR" dirty="0" smtClean="0"/>
              <a:t>août </a:t>
            </a:r>
            <a:r>
              <a:rPr lang="fr-FR" dirty="0"/>
              <a:t>– décembre 1914) et </a:t>
            </a:r>
            <a:r>
              <a:rPr lang="fr-FR" dirty="0" smtClean="0"/>
              <a:t>1917-18</a:t>
            </a:r>
            <a:endParaRPr lang="fr-FR" dirty="0"/>
          </a:p>
          <a:p>
            <a:pPr marL="285750" indent="-285750">
              <a:buFont typeface="Wingdings" panose="05000000000000000000" pitchFamily="2" charset="2"/>
              <a:buChar char="à"/>
            </a:pPr>
            <a:endParaRPr lang="it-IT" dirty="0" smtClean="0">
              <a:sym typeface="Wingdings" panose="05000000000000000000" pitchFamily="2" charset="2"/>
            </a:endParaRPr>
          </a:p>
        </p:txBody>
      </p:sp>
      <p:sp>
        <p:nvSpPr>
          <p:cNvPr id="9" name="Rettangolo 8"/>
          <p:cNvSpPr/>
          <p:nvPr/>
        </p:nvSpPr>
        <p:spPr>
          <a:xfrm>
            <a:off x="6075485" y="2281436"/>
            <a:ext cx="5584702" cy="4247317"/>
          </a:xfrm>
          <a:prstGeom prst="rect">
            <a:avLst/>
          </a:prstGeom>
          <a:solidFill>
            <a:srgbClr val="FBFEFF"/>
          </a:solid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fr-FR" dirty="0"/>
              <a:t>« </a:t>
            </a:r>
            <a:r>
              <a:rPr lang="fr-FR" b="1" dirty="0"/>
              <a:t>Mots</a:t>
            </a:r>
            <a:r>
              <a:rPr lang="fr-FR" dirty="0"/>
              <a:t> »</a:t>
            </a:r>
          </a:p>
          <a:p>
            <a:r>
              <a:rPr lang="fr-FR" dirty="0"/>
              <a:t>Cooccurrents : </a:t>
            </a:r>
            <a:r>
              <a:rPr lang="fr-FR" dirty="0" smtClean="0"/>
              <a:t>quelques </a:t>
            </a:r>
            <a:r>
              <a:rPr lang="fr-FR" dirty="0"/>
              <a:t>+ </a:t>
            </a:r>
            <a:r>
              <a:rPr lang="fr-FR" i="1" dirty="0" smtClean="0"/>
              <a:t>juste</a:t>
            </a:r>
            <a:r>
              <a:rPr lang="fr-FR" dirty="0" smtClean="0"/>
              <a:t>, </a:t>
            </a:r>
            <a:r>
              <a:rPr lang="fr-FR" i="1" dirty="0" smtClean="0"/>
              <a:t>seulement</a:t>
            </a:r>
          </a:p>
          <a:p>
            <a:r>
              <a:rPr lang="fr-FR" dirty="0" smtClean="0"/>
              <a:t>- </a:t>
            </a:r>
            <a:r>
              <a:rPr lang="fr-FR" dirty="0"/>
              <a:t>variantes moins figées (« petit », « deux ») (surtout </a:t>
            </a:r>
            <a:r>
              <a:rPr lang="fr-FR" b="1" dirty="0"/>
              <a:t>chez les scripteurs moins lettrés </a:t>
            </a:r>
            <a:r>
              <a:rPr lang="fr-FR" dirty="0"/>
              <a:t>– poids des </a:t>
            </a:r>
            <a:r>
              <a:rPr lang="fr-FR" dirty="0" smtClean="0"/>
              <a:t>formules, </a:t>
            </a:r>
            <a:r>
              <a:rPr lang="fr-FR" dirty="0" err="1" smtClean="0"/>
              <a:t>Branca-Rosoff</a:t>
            </a:r>
            <a:r>
              <a:rPr lang="fr-FR" dirty="0" smtClean="0"/>
              <a:t>, 2017) </a:t>
            </a:r>
            <a:endParaRPr lang="fr-FR" dirty="0"/>
          </a:p>
          <a:p>
            <a:endParaRPr lang="fr-FR" dirty="0" smtClean="0"/>
          </a:p>
          <a:p>
            <a:r>
              <a:rPr lang="fr-FR" sz="1600" dirty="0" smtClean="0"/>
              <a:t>Je </a:t>
            </a:r>
            <a:r>
              <a:rPr lang="fr-FR" sz="1600" dirty="0"/>
              <a:t>vous envoie </a:t>
            </a:r>
            <a:r>
              <a:rPr lang="fr-FR" sz="1600" b="1" dirty="0"/>
              <a:t>ces </a:t>
            </a:r>
            <a:r>
              <a:rPr lang="fr-FR" sz="1600" b="1" dirty="0" err="1"/>
              <a:t>queques</a:t>
            </a:r>
            <a:r>
              <a:rPr lang="fr-FR" sz="1600" b="1" dirty="0"/>
              <a:t> mots </a:t>
            </a:r>
            <a:r>
              <a:rPr lang="fr-FR" sz="1600" dirty="0"/>
              <a:t>pour vous donné de mes nouvelles. (L. Papillon, le 6/8/1915)</a:t>
            </a:r>
          </a:p>
          <a:p>
            <a:endParaRPr lang="it-IT" sz="1600" dirty="0"/>
          </a:p>
          <a:p>
            <a:r>
              <a:rPr lang="fr-FR" sz="1600" dirty="0"/>
              <a:t>Je t'envoie </a:t>
            </a:r>
            <a:r>
              <a:rPr lang="fr-FR" sz="1600" b="1" dirty="0"/>
              <a:t>ces quelque mots </a:t>
            </a:r>
            <a:r>
              <a:rPr lang="fr-FR" sz="1600" dirty="0"/>
              <a:t>pour te dire que ça va bien </a:t>
            </a:r>
            <a:r>
              <a:rPr lang="fr-FR" sz="1600" dirty="0" err="1"/>
              <a:t>maintenan</a:t>
            </a:r>
            <a:r>
              <a:rPr lang="fr-FR" sz="1600" dirty="0"/>
              <a:t> (L. Papillon, le 20/7/1915)</a:t>
            </a:r>
          </a:p>
          <a:p>
            <a:endParaRPr lang="it-IT" sz="1600" dirty="0"/>
          </a:p>
          <a:p>
            <a:r>
              <a:rPr lang="fr-FR" sz="1600" dirty="0"/>
              <a:t>Mes bien chers. Je n'ai guère le temps de vous écrire à présent, aussi je vous écris </a:t>
            </a:r>
            <a:r>
              <a:rPr lang="fr-FR" sz="1600" b="1" dirty="0" err="1"/>
              <a:t>seulément</a:t>
            </a:r>
            <a:r>
              <a:rPr lang="fr-FR" sz="1600" b="1" dirty="0"/>
              <a:t> quelques mots </a:t>
            </a:r>
            <a:r>
              <a:rPr lang="fr-FR" sz="1600" dirty="0"/>
              <a:t>pour vous rassurer (</a:t>
            </a:r>
            <a:r>
              <a:rPr lang="fr-FR" sz="1600" dirty="0" err="1"/>
              <a:t>Marquand</a:t>
            </a:r>
            <a:r>
              <a:rPr lang="fr-FR" sz="1600" dirty="0"/>
              <a:t>, le 12/3/1917</a:t>
            </a:r>
            <a:r>
              <a:rPr lang="fr-FR" sz="1600" dirty="0" smtClean="0"/>
              <a:t>)</a:t>
            </a:r>
            <a:endParaRPr lang="fr-FR" dirty="0" smtClean="0">
              <a:sym typeface="Wingdings" panose="05000000000000000000" pitchFamily="2" charset="2"/>
            </a:endParaRPr>
          </a:p>
          <a:p>
            <a:pPr marL="285750" indent="-285750">
              <a:buFont typeface="Wingdings" panose="05000000000000000000" pitchFamily="2" charset="2"/>
              <a:buChar char="à"/>
            </a:pPr>
            <a:endParaRPr lang="fr-FR" dirty="0"/>
          </a:p>
        </p:txBody>
      </p:sp>
    </p:spTree>
    <p:extLst>
      <p:ext uri="{BB962C8B-B14F-4D97-AF65-F5344CB8AC3E}">
        <p14:creationId xmlns:p14="http://schemas.microsoft.com/office/powerpoint/2010/main" val="3552492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2075</TotalTime>
  <Words>2480</Words>
  <Application>Microsoft Office PowerPoint</Application>
  <PresentationFormat>Personnalisé</PresentationFormat>
  <Paragraphs>241</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Filo</vt:lpstr>
      <vt:lpstr>Le silence dit et montré dans les lettres des poilus : marques, fonctions et enjeux discursifs</vt:lpstr>
      <vt:lpstr>Plan</vt:lpstr>
      <vt:lpstr>Pour contextualiser les lettres des Poilus   </vt:lpstr>
      <vt:lpstr>Pour contextualiser les lettres des Poilus</vt:lpstr>
      <vt:lpstr>Cadre théorique et objectifs</vt:lpstr>
      <vt:lpstr>Corpus </vt:lpstr>
      <vt:lpstr>Quelques données quantitatives </vt:lpstr>
      <vt:lpstr>Traces du silence dans les lettres </vt:lpstr>
      <vt:lpstr>Les gloses </vt:lpstr>
      <vt:lpstr>Hytpohèses</vt:lpstr>
      <vt:lpstr>Dénoncer la guerre et les conditions de vie </vt:lpstr>
      <vt:lpstr>Prendre des distances par rapport aux discours officiels (1) </vt:lpstr>
      <vt:lpstr>Prendre des distances par rapport aux discours officiels (2)</vt:lpstr>
      <vt:lpstr>Reconfigurer la relation épistolaire</vt:lpstr>
      <vt:lpstr>Exprimer des émotions </vt:lpstr>
      <vt:lpstr>En guise de conclusion</vt:lpstr>
      <vt:lpstr>Références bibliographiques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silence dit et montré dans les lettres des poilus : marques, fonctions et enjeux discursifs</dc:title>
  <dc:creator>stefano vicari</dc:creator>
  <cp:lastModifiedBy>Auteur anonyme</cp:lastModifiedBy>
  <cp:revision>119</cp:revision>
  <dcterms:created xsi:type="dcterms:W3CDTF">2019-04-23T14:24:08Z</dcterms:created>
  <dcterms:modified xsi:type="dcterms:W3CDTF">2019-05-15T10:17:53Z</dcterms:modified>
</cp:coreProperties>
</file>